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426" r:id="rId2"/>
    <p:sldId id="726" r:id="rId3"/>
    <p:sldId id="736" r:id="rId4"/>
    <p:sldId id="727" r:id="rId5"/>
    <p:sldId id="721" r:id="rId6"/>
    <p:sldId id="729" r:id="rId7"/>
    <p:sldId id="728" r:id="rId8"/>
    <p:sldId id="725" r:id="rId9"/>
    <p:sldId id="730" r:id="rId10"/>
    <p:sldId id="724" r:id="rId11"/>
    <p:sldId id="732" r:id="rId12"/>
    <p:sldId id="731" r:id="rId13"/>
    <p:sldId id="733" r:id="rId14"/>
    <p:sldId id="734" r:id="rId15"/>
    <p:sldId id="630" r:id="rId16"/>
    <p:sldId id="706" r:id="rId17"/>
    <p:sldId id="735" r:id="rId18"/>
    <p:sldId id="737" r:id="rId19"/>
    <p:sldId id="738" r:id="rId20"/>
    <p:sldId id="739" r:id="rId21"/>
    <p:sldId id="740" r:id="rId22"/>
    <p:sldId id="741" r:id="rId23"/>
    <p:sldId id="742" r:id="rId24"/>
    <p:sldId id="743" r:id="rId25"/>
    <p:sldId id="744" r:id="rId26"/>
    <p:sldId id="748" r:id="rId27"/>
    <p:sldId id="749" r:id="rId28"/>
    <p:sldId id="746" r:id="rId2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726"/>
            <p14:sldId id="736"/>
            <p14:sldId id="727"/>
            <p14:sldId id="721"/>
            <p14:sldId id="729"/>
            <p14:sldId id="728"/>
            <p14:sldId id="725"/>
            <p14:sldId id="730"/>
            <p14:sldId id="724"/>
            <p14:sldId id="732"/>
            <p14:sldId id="731"/>
            <p14:sldId id="733"/>
            <p14:sldId id="734"/>
            <p14:sldId id="630"/>
            <p14:sldId id="706"/>
            <p14:sldId id="735"/>
            <p14:sldId id="737"/>
            <p14:sldId id="738"/>
            <p14:sldId id="739"/>
            <p14:sldId id="740"/>
            <p14:sldId id="741"/>
            <p14:sldId id="742"/>
            <p14:sldId id="743"/>
            <p14:sldId id="744"/>
            <p14:sldId id="748"/>
            <p14:sldId id="749"/>
            <p14:sldId id="746"/>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8" autoAdjust="0"/>
    <p:restoredTop sz="95070" autoAdjust="0"/>
  </p:normalViewPr>
  <p:slideViewPr>
    <p:cSldViewPr snapToGrid="0">
      <p:cViewPr varScale="1">
        <p:scale>
          <a:sx n="217" d="100"/>
          <a:sy n="217" d="100"/>
        </p:scale>
        <p:origin x="1720" y="176"/>
      </p:cViewPr>
      <p:guideLst>
        <p:guide orient="horz" pos="2160"/>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2023/5/19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2</a:t>
            </a:fld>
            <a:endParaRPr lang="zh-TW" altLang="en-US"/>
          </a:p>
        </p:txBody>
      </p:sp>
    </p:spTree>
    <p:extLst>
      <p:ext uri="{BB962C8B-B14F-4D97-AF65-F5344CB8AC3E}">
        <p14:creationId xmlns:p14="http://schemas.microsoft.com/office/powerpoint/2010/main" val="2433634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Two alpha that change the world</a:t>
            </a:r>
          </a:p>
          <a:p>
            <a:r>
              <a:rPr kumimoji="1" lang="en-US" altLang="zh-TW" dirty="0"/>
              <a:t>Alpha go prove that machine learning has it potential that can learning thing very fast , only 40 days, we can make a machine from zero to be a master of the game of go</a:t>
            </a:r>
          </a:p>
          <a:p>
            <a:r>
              <a:rPr kumimoji="1" lang="en-US" altLang="zh-TW" dirty="0"/>
              <a:t>One of the difficult chess in the world, </a:t>
            </a:r>
          </a:p>
          <a:p>
            <a:r>
              <a:rPr kumimoji="1" lang="en-US" altLang="zh-TW" dirty="0"/>
              <a:t>Furthermore , another application,  Alpha fold2, published on nature ,which can successfully predict protein structure ,why we need to know structure? ,because the functionality of protein is determined by it’s structure</a:t>
            </a:r>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a:t>
            </a:fld>
            <a:endParaRPr lang="zh-TW" altLang="en-US"/>
          </a:p>
        </p:txBody>
      </p:sp>
    </p:spTree>
    <p:extLst>
      <p:ext uri="{BB962C8B-B14F-4D97-AF65-F5344CB8AC3E}">
        <p14:creationId xmlns:p14="http://schemas.microsoft.com/office/powerpoint/2010/main" val="31685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solidFill>
                  <a:srgbClr val="222222"/>
                </a:solidFill>
                <a:latin typeface="-apple-system"/>
              </a:rPr>
              <a:t>O</a:t>
            </a:r>
            <a:r>
              <a:rPr lang="en" altLang="zh-TW" b="1" i="0" dirty="0">
                <a:solidFill>
                  <a:srgbClr val="222222"/>
                </a:solidFill>
                <a:effectLst/>
                <a:latin typeface="-apple-system"/>
              </a:rPr>
              <a:t>verview of artificial intelligence (AI)</a:t>
            </a:r>
            <a:endParaRPr kumimoji="1" lang="en-US" altLang="zh-TW"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5</a:t>
            </a:fld>
            <a:endParaRPr lang="zh-TW" altLang="en-US"/>
          </a:p>
        </p:txBody>
      </p:sp>
    </p:spTree>
    <p:extLst>
      <p:ext uri="{BB962C8B-B14F-4D97-AF65-F5344CB8AC3E}">
        <p14:creationId xmlns:p14="http://schemas.microsoft.com/office/powerpoint/2010/main" val="175228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8</a:t>
            </a:fld>
            <a:endParaRPr lang="zh-TW" altLang="en-US"/>
          </a:p>
        </p:txBody>
      </p:sp>
    </p:spTree>
    <p:extLst>
      <p:ext uri="{BB962C8B-B14F-4D97-AF65-F5344CB8AC3E}">
        <p14:creationId xmlns:p14="http://schemas.microsoft.com/office/powerpoint/2010/main" val="1434281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313131"/>
                </a:solidFill>
                <a:effectLst/>
                <a:latin typeface="Quattrocento Sans" panose="020F0502020204030204" pitchFamily="34" charset="0"/>
              </a:rPr>
              <a:t>loss function: L(</a:t>
            </a:r>
            <a:r>
              <a:rPr lang="el-GR" altLang="zh-TW" b="0" i="0" dirty="0">
                <a:solidFill>
                  <a:srgbClr val="313131"/>
                </a:solidFill>
                <a:effectLst/>
                <a:latin typeface="Quattrocento Sans" panose="020F0502020204030204" pitchFamily="34" charset="0"/>
              </a:rPr>
              <a:t>θ) </a:t>
            </a:r>
            <a:r>
              <a:rPr lang="zh-TW" altLang="en-US" b="0" i="0" dirty="0">
                <a:solidFill>
                  <a:srgbClr val="313131"/>
                </a:solidFill>
                <a:effectLst/>
                <a:latin typeface="Quattrocento Sans" panose="020F0502020204030204" pitchFamily="34" charset="0"/>
              </a:rPr>
              <a:t>等於所有的</a:t>
            </a:r>
            <a:r>
              <a:rPr lang="en" altLang="zh-TW" b="0" i="0" dirty="0">
                <a:solidFill>
                  <a:srgbClr val="313131"/>
                </a:solidFill>
                <a:effectLst/>
                <a:latin typeface="Quattrocento Sans" panose="020F0502020204030204" pitchFamily="34" charset="0"/>
              </a:rPr>
              <a:t>training data</a:t>
            </a:r>
            <a:r>
              <a:rPr lang="zh-TW" altLang="en-US" b="0" i="0" dirty="0">
                <a:solidFill>
                  <a:srgbClr val="313131"/>
                </a:solidFill>
                <a:effectLst/>
                <a:latin typeface="Quattrocento Sans" panose="020F0502020204030204" pitchFamily="34" charset="0"/>
              </a:rPr>
              <a:t>的</a:t>
            </a:r>
            <a:r>
              <a:rPr lang="en" altLang="zh-TW" b="0" i="0" dirty="0">
                <a:solidFill>
                  <a:srgbClr val="313131"/>
                </a:solidFill>
                <a:effectLst/>
                <a:latin typeface="Quattrocento Sans" panose="020F0502020204030204" pitchFamily="34" charset="0"/>
              </a:rPr>
              <a:t>loss</a:t>
            </a:r>
            <a:r>
              <a:rPr lang="zh-TW" altLang="en-US" b="0" i="0" dirty="0">
                <a:solidFill>
                  <a:srgbClr val="313131"/>
                </a:solidFill>
                <a:effectLst/>
                <a:latin typeface="Quattrocento Sans" panose="020F0502020204030204" pitchFamily="34" charset="0"/>
              </a:rPr>
              <a:t>總和</a:t>
            </a:r>
            <a:endParaRPr lang="en-US" altLang="zh-TW" b="0" i="0" dirty="0">
              <a:solidFill>
                <a:srgbClr val="313131"/>
              </a:solidFill>
              <a:effectLst/>
              <a:latin typeface="Quattrocento Sans" panose="020F0502020204030204" pitchFamily="34" charset="0"/>
            </a:endParaRPr>
          </a:p>
          <a:p>
            <a:pPr algn="l"/>
            <a:r>
              <a:rPr lang="en" altLang="zh-TW" b="1" i="0" dirty="0">
                <a:solidFill>
                  <a:srgbClr val="313131"/>
                </a:solidFill>
                <a:effectLst/>
                <a:latin typeface="Quattrocento Sans" panose="020B0502050000020003" pitchFamily="34" charset="0"/>
              </a:rPr>
              <a:t>Forward pass</a:t>
            </a:r>
            <a:r>
              <a:rPr lang="en" altLang="zh-TW" b="0" i="0" dirty="0">
                <a:solidFill>
                  <a:srgbClr val="313131"/>
                </a:solidFill>
                <a:effectLst/>
                <a:latin typeface="Quattrocento Sans" panose="020B0502050000020003" pitchFamily="34" charset="0"/>
              </a:rPr>
              <a:t> </a:t>
            </a:r>
            <a:r>
              <a:rPr lang="zh-TW" altLang="en-US" b="0" i="0" dirty="0">
                <a:solidFill>
                  <a:srgbClr val="313131"/>
                </a:solidFill>
                <a:effectLst/>
                <a:latin typeface="Quattrocento Sans" panose="020B0502050000020003" pitchFamily="34" charset="0"/>
              </a:rPr>
              <a:t>每一個</a:t>
            </a:r>
            <a:r>
              <a:rPr lang="en" altLang="zh-TW" b="0" i="0" dirty="0">
                <a:solidFill>
                  <a:srgbClr val="313131"/>
                </a:solidFill>
                <a:effectLst/>
                <a:latin typeface="Quattrocento Sans" panose="020B0502050000020003" pitchFamily="34" charset="0"/>
              </a:rPr>
              <a:t>neuron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activation function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就是他所連結的</a:t>
            </a:r>
            <a:r>
              <a:rPr lang="en" altLang="zh-TW" b="0" i="0" dirty="0">
                <a:solidFill>
                  <a:srgbClr val="313131"/>
                </a:solidFill>
                <a:effectLst/>
                <a:latin typeface="Quattrocento Sans" panose="020B0502050000020003" pitchFamily="34" charset="0"/>
              </a:rPr>
              <a:t>weight </a:t>
            </a:r>
            <a:r>
              <a:rPr lang="zh-TW" altLang="en-US" b="0" i="0" dirty="0">
                <a:solidFill>
                  <a:srgbClr val="313131"/>
                </a:solidFill>
                <a:effectLst/>
                <a:latin typeface="Quattrocento Sans" panose="020B0502050000020003" pitchFamily="34" charset="0"/>
              </a:rPr>
              <a:t>的 ∂</a:t>
            </a:r>
            <a:r>
              <a:rPr lang="en" altLang="zh-TW" b="0" i="0" dirty="0">
                <a:solidFill>
                  <a:srgbClr val="313131"/>
                </a:solidFill>
                <a:effectLst/>
                <a:latin typeface="Quattrocento Sans" panose="020B0502050000020003" pitchFamily="34" charset="0"/>
              </a:rPr>
              <a:t>z/∂w</a:t>
            </a:r>
          </a:p>
          <a:p>
            <a:pPr algn="l"/>
            <a:r>
              <a:rPr lang="en" altLang="zh-TW" b="1"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建一個與原來方向相反的</a:t>
            </a:r>
            <a:r>
              <a:rPr lang="en" altLang="zh-TW" b="0" i="0" dirty="0">
                <a:solidFill>
                  <a:srgbClr val="313131"/>
                </a:solidFill>
                <a:effectLst/>
                <a:latin typeface="Quattrocento Sans" panose="020B0502050000020003" pitchFamily="34" charset="0"/>
              </a:rPr>
              <a:t>neural network</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它的三角形</a:t>
            </a:r>
            <a:r>
              <a:rPr lang="en" altLang="zh-TW" b="0" i="0" dirty="0">
                <a:solidFill>
                  <a:srgbClr val="313131"/>
                </a:solidFill>
                <a:effectLst/>
                <a:latin typeface="Quattrocento Sans" panose="020B0502050000020003" pitchFamily="34" charset="0"/>
              </a:rPr>
              <a:t>neuron</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 </a:t>
            </a:r>
            <a:r>
              <a:rPr lang="zh-TW" altLang="en-US" b="0" i="0" dirty="0">
                <a:solidFill>
                  <a:srgbClr val="313131"/>
                </a:solidFill>
                <a:effectLst/>
                <a:latin typeface="Quattrocento Sans" panose="020B0502050000020003" pitchFamily="34" charset="0"/>
              </a:rPr>
              <a:t>就是 ∂</a:t>
            </a:r>
            <a:r>
              <a:rPr lang="en" altLang="zh-TW" b="0" i="0" dirty="0">
                <a:solidFill>
                  <a:srgbClr val="313131"/>
                </a:solidFill>
                <a:effectLst/>
                <a:latin typeface="Quattrocento Sans" panose="020B0502050000020003" pitchFamily="34" charset="0"/>
              </a:rPr>
              <a:t>l/∂z</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把通過</a:t>
            </a:r>
            <a:r>
              <a:rPr lang="en" altLang="zh-TW" b="0" i="0" dirty="0">
                <a:solidFill>
                  <a:srgbClr val="313131"/>
                </a:solidFill>
                <a:effectLst/>
                <a:latin typeface="Quattrocento Sans" panose="020B0502050000020003" pitchFamily="34" charset="0"/>
              </a:rPr>
              <a:t>forward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z/∂w </a:t>
            </a:r>
            <a:r>
              <a:rPr lang="zh-TW" altLang="en-US" b="0" i="0" dirty="0">
                <a:solidFill>
                  <a:srgbClr val="313131"/>
                </a:solidFill>
                <a:effectLst/>
                <a:latin typeface="Quattrocento Sans" panose="020B0502050000020003" pitchFamily="34" charset="0"/>
              </a:rPr>
              <a:t>和通過</a:t>
            </a:r>
            <a:r>
              <a:rPr lang="en" altLang="zh-TW" b="0"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l/∂z </a:t>
            </a:r>
            <a:r>
              <a:rPr lang="zh-TW" altLang="en-US" b="0" i="0" dirty="0">
                <a:solidFill>
                  <a:srgbClr val="313131"/>
                </a:solidFill>
                <a:effectLst/>
                <a:latin typeface="Quattrocento Sans" panose="020B0502050000020003" pitchFamily="34" charset="0"/>
              </a:rPr>
              <a:t>乘起來就可以得到 </a:t>
            </a:r>
            <a:r>
              <a:rPr lang="en" altLang="zh-TW" b="0" i="0" dirty="0">
                <a:solidFill>
                  <a:srgbClr val="313131"/>
                </a:solidFill>
                <a:effectLst/>
                <a:latin typeface="Quattrocento Sans" panose="020B0502050000020003" pitchFamily="34" charset="0"/>
              </a:rPr>
              <a:t>l </a:t>
            </a:r>
            <a:r>
              <a:rPr lang="zh-TW" altLang="en-US" b="0" i="0" dirty="0">
                <a:solidFill>
                  <a:srgbClr val="313131"/>
                </a:solidFill>
                <a:effectLst/>
                <a:latin typeface="Quattrocento Sans" panose="020B0502050000020003" pitchFamily="34" charset="0"/>
              </a:rPr>
              <a:t>對 </a:t>
            </a:r>
            <a:r>
              <a:rPr lang="en" altLang="zh-TW" b="0" i="0" dirty="0">
                <a:solidFill>
                  <a:srgbClr val="313131"/>
                </a:solidFill>
                <a:effectLst/>
                <a:latin typeface="Quattrocento Sans" panose="020B0502050000020003" pitchFamily="34" charset="0"/>
              </a:rPr>
              <a:t>w </a:t>
            </a:r>
            <a:r>
              <a:rPr lang="zh-TW" altLang="en-US" b="0" i="0" dirty="0">
                <a:solidFill>
                  <a:srgbClr val="313131"/>
                </a:solidFill>
                <a:effectLst/>
                <a:latin typeface="Quattrocento Sans" panose="020B0502050000020003" pitchFamily="34" charset="0"/>
              </a:rPr>
              <a:t>的偏微分 ∂</a:t>
            </a:r>
            <a:r>
              <a:rPr lang="en" altLang="zh-TW" b="0" i="0" dirty="0">
                <a:solidFill>
                  <a:srgbClr val="313131"/>
                </a:solidFill>
                <a:effectLst/>
                <a:latin typeface="Quattrocento Sans" panose="020B0502050000020003" pitchFamily="34" charset="0"/>
              </a:rPr>
              <a:t>l/∂w</a:t>
            </a:r>
          </a:p>
          <a:p>
            <a:endParaRPr lang="en-US" altLang="zh-TW" b="0" i="0" dirty="0">
              <a:solidFill>
                <a:srgbClr val="313131"/>
              </a:solidFill>
              <a:effectLst/>
              <a:latin typeface="Quattrocento Sans" panose="020F0502020204030204" pitchFamily="34"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14</a:t>
            </a:fld>
            <a:endParaRPr lang="zh-TW" altLang="en-US"/>
          </a:p>
        </p:txBody>
      </p:sp>
    </p:spTree>
    <p:extLst>
      <p:ext uri="{BB962C8B-B14F-4D97-AF65-F5344CB8AC3E}">
        <p14:creationId xmlns:p14="http://schemas.microsoft.com/office/powerpoint/2010/main" val="717903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222222"/>
                </a:solidFill>
                <a:effectLst/>
                <a:latin typeface="-apple-system"/>
              </a:rPr>
              <a:t>Choudhary, K., </a:t>
            </a:r>
            <a:r>
              <a:rPr lang="en" altLang="zh-TW" b="0" i="0" dirty="0" err="1">
                <a:solidFill>
                  <a:srgbClr val="222222"/>
                </a:solidFill>
                <a:effectLst/>
                <a:latin typeface="-apple-system"/>
              </a:rPr>
              <a:t>DeCost</a:t>
            </a:r>
            <a:r>
              <a:rPr lang="en" altLang="zh-TW" b="0" i="0" dirty="0">
                <a:solidFill>
                  <a:srgbClr val="222222"/>
                </a:solidFill>
                <a:effectLst/>
                <a:latin typeface="-apple-system"/>
              </a:rPr>
              <a:t>, B., Chen, C. </a:t>
            </a:r>
            <a:r>
              <a:rPr lang="en" altLang="zh-TW" b="0" i="1" dirty="0">
                <a:solidFill>
                  <a:srgbClr val="222222"/>
                </a:solidFill>
                <a:effectLst/>
                <a:latin typeface="-apple-system"/>
              </a:rPr>
              <a:t>et al.</a:t>
            </a:r>
            <a:r>
              <a:rPr lang="en" altLang="zh-TW" b="0" i="0" dirty="0">
                <a:solidFill>
                  <a:srgbClr val="222222"/>
                </a:solidFill>
                <a:effectLst/>
                <a:latin typeface="-apple-system"/>
              </a:rPr>
              <a:t> </a:t>
            </a:r>
            <a:r>
              <a:rPr lang="en" altLang="zh-TW" b="0" i="1" dirty="0" err="1">
                <a:solidFill>
                  <a:srgbClr val="222222"/>
                </a:solidFill>
                <a:effectLst/>
                <a:latin typeface="-apple-system"/>
              </a:rPr>
              <a:t>npj</a:t>
            </a:r>
            <a:r>
              <a:rPr lang="en" altLang="zh-TW" b="0" i="1" dirty="0">
                <a:solidFill>
                  <a:srgbClr val="222222"/>
                </a:solidFill>
                <a:effectLst/>
                <a:latin typeface="-apple-system"/>
              </a:rPr>
              <a:t> </a:t>
            </a:r>
            <a:r>
              <a:rPr lang="en" altLang="zh-TW" b="0" i="1" dirty="0" err="1">
                <a:solidFill>
                  <a:srgbClr val="222222"/>
                </a:solidFill>
                <a:effectLst/>
                <a:latin typeface="-apple-system"/>
              </a:rPr>
              <a:t>Comput</a:t>
            </a:r>
            <a:r>
              <a:rPr lang="en" altLang="zh-TW" b="0" i="1" dirty="0">
                <a:solidFill>
                  <a:srgbClr val="222222"/>
                </a:solidFill>
                <a:effectLst/>
                <a:latin typeface="-apple-system"/>
              </a:rPr>
              <a:t> Mater</a:t>
            </a:r>
            <a:r>
              <a:rPr lang="en" altLang="zh-TW" b="0" i="0" dirty="0">
                <a:solidFill>
                  <a:srgbClr val="222222"/>
                </a:solidFill>
                <a:effectLst/>
                <a:latin typeface="-apple-system"/>
              </a:rPr>
              <a:t> </a:t>
            </a:r>
            <a:r>
              <a:rPr lang="en" altLang="zh-TW" b="1" i="0" dirty="0">
                <a:solidFill>
                  <a:srgbClr val="222222"/>
                </a:solidFill>
                <a:effectLst/>
                <a:latin typeface="-apple-system"/>
              </a:rPr>
              <a:t>8</a:t>
            </a:r>
            <a:r>
              <a:rPr lang="en" altLang="zh-TW" b="0" i="0" dirty="0">
                <a:solidFill>
                  <a:srgbClr val="222222"/>
                </a:solidFill>
                <a:effectLst/>
                <a:latin typeface="-apple-system"/>
              </a:rPr>
              <a:t>, 59 (2022).</a:t>
            </a:r>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15</a:t>
            </a:fld>
            <a:endParaRPr lang="zh-TW" altLang="en-US"/>
          </a:p>
        </p:txBody>
      </p:sp>
    </p:spTree>
    <p:extLst>
      <p:ext uri="{BB962C8B-B14F-4D97-AF65-F5344CB8AC3E}">
        <p14:creationId xmlns:p14="http://schemas.microsoft.com/office/powerpoint/2010/main" val="1964828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 altLang="zh-TW" b="0" i="0" dirty="0">
                <a:solidFill>
                  <a:srgbClr val="121212"/>
                </a:solidFill>
                <a:effectLst/>
                <a:latin typeface="-apple-system"/>
              </a:rPr>
              <a:t>VAE</a:t>
            </a:r>
            <a:r>
              <a:rPr lang="zh-TW" altLang="en-US" b="0" i="0" dirty="0">
                <a:solidFill>
                  <a:srgbClr val="121212"/>
                </a:solidFill>
                <a:effectLst/>
                <a:latin typeface="-apple-system"/>
              </a:rPr>
              <a:t>里面</a:t>
            </a:r>
            <a:r>
              <a:rPr lang="en" altLang="zh-TW" b="0" i="0" dirty="0">
                <a:solidFill>
                  <a:srgbClr val="121212"/>
                </a:solidFill>
                <a:effectLst/>
                <a:latin typeface="-apple-system"/>
              </a:rPr>
              <a:t>z</a:t>
            </a:r>
            <a:r>
              <a:rPr lang="zh-TW" altLang="en-US" b="0" i="0" dirty="0">
                <a:solidFill>
                  <a:srgbClr val="121212"/>
                </a:solidFill>
                <a:effectLst/>
                <a:latin typeface="-apple-system"/>
              </a:rPr>
              <a:t>到</a:t>
            </a:r>
            <a:r>
              <a:rPr lang="en" altLang="zh-TW" b="0" i="0" dirty="0">
                <a:solidFill>
                  <a:srgbClr val="121212"/>
                </a:solidFill>
                <a:effectLst/>
                <a:latin typeface="-apple-system"/>
              </a:rPr>
              <a:t>x</a:t>
            </a:r>
            <a:r>
              <a:rPr lang="zh-TW" altLang="en-US" b="0" i="0" dirty="0">
                <a:solidFill>
                  <a:srgbClr val="121212"/>
                </a:solidFill>
                <a:effectLst/>
                <a:latin typeface="-apple-system"/>
              </a:rPr>
              <a:t>的</a:t>
            </a:r>
            <a:r>
              <a:rPr lang="en" altLang="zh-TW" b="0" i="0" dirty="0" err="1">
                <a:solidFill>
                  <a:srgbClr val="121212"/>
                </a:solidFill>
                <a:effectLst/>
                <a:latin typeface="-apple-system"/>
              </a:rPr>
              <a:t>depencence</a:t>
            </a:r>
            <a:r>
              <a:rPr lang="zh-TW" altLang="en-US" b="0" i="0" dirty="0">
                <a:solidFill>
                  <a:srgbClr val="121212"/>
                </a:solidFill>
                <a:effectLst/>
                <a:latin typeface="-apple-system"/>
              </a:rPr>
              <a:t>是随机的，而</a:t>
            </a:r>
            <a:r>
              <a:rPr lang="en" altLang="zh-TW" b="0" i="0" dirty="0">
                <a:solidFill>
                  <a:srgbClr val="121212"/>
                </a:solidFill>
                <a:effectLst/>
                <a:latin typeface="-apple-system"/>
              </a:rPr>
              <a:t>GAN</a:t>
            </a:r>
            <a:r>
              <a:rPr lang="zh-TW" altLang="en-US" b="0" i="0" dirty="0">
                <a:solidFill>
                  <a:srgbClr val="121212"/>
                </a:solidFill>
                <a:effectLst/>
                <a:latin typeface="-apple-system"/>
              </a:rPr>
              <a:t>里是确定性的。这使得</a:t>
            </a:r>
            <a:r>
              <a:rPr lang="en" altLang="zh-TW" b="0" i="0" dirty="0">
                <a:solidFill>
                  <a:srgbClr val="121212"/>
                </a:solidFill>
                <a:effectLst/>
                <a:latin typeface="-apple-system"/>
              </a:rPr>
              <a:t>VAE</a:t>
            </a:r>
            <a:r>
              <a:rPr lang="zh-TW" altLang="en-US" b="0" i="0" dirty="0">
                <a:solidFill>
                  <a:srgbClr val="121212"/>
                </a:solidFill>
                <a:effectLst/>
                <a:latin typeface="-apple-system"/>
              </a:rPr>
              <a:t>的</a:t>
            </a:r>
            <a:r>
              <a:rPr lang="en" altLang="zh-TW" b="0" i="0" dirty="0">
                <a:solidFill>
                  <a:srgbClr val="121212"/>
                </a:solidFill>
                <a:effectLst/>
                <a:latin typeface="-apple-system"/>
              </a:rPr>
              <a:t>inference</a:t>
            </a:r>
            <a:r>
              <a:rPr lang="zh-TW" altLang="en-US" b="0" i="0" dirty="0">
                <a:solidFill>
                  <a:srgbClr val="121212"/>
                </a:solidFill>
                <a:effectLst/>
                <a:latin typeface="-apple-system"/>
              </a:rPr>
              <a:t>相对来说是</a:t>
            </a:r>
            <a:r>
              <a:rPr lang="en" altLang="zh-TW" b="0" i="0" dirty="0">
                <a:solidFill>
                  <a:srgbClr val="121212"/>
                </a:solidFill>
                <a:effectLst/>
                <a:latin typeface="-apple-system"/>
              </a:rPr>
              <a:t>well-defined</a:t>
            </a:r>
            <a:r>
              <a:rPr lang="zh-TW" altLang="en-US" b="0" i="0" dirty="0">
                <a:solidFill>
                  <a:srgbClr val="121212"/>
                </a:solidFill>
                <a:effectLst/>
                <a:latin typeface="-apple-system"/>
              </a:rPr>
              <a:t>的而</a:t>
            </a:r>
            <a:r>
              <a:rPr lang="en" altLang="zh-TW" b="0" i="0" dirty="0">
                <a:solidFill>
                  <a:srgbClr val="121212"/>
                </a:solidFill>
                <a:effectLst/>
                <a:latin typeface="-apple-system"/>
              </a:rPr>
              <a:t>GAN</a:t>
            </a:r>
            <a:r>
              <a:rPr lang="zh-TW" altLang="en-US" b="0" i="0" dirty="0">
                <a:solidFill>
                  <a:srgbClr val="121212"/>
                </a:solidFill>
                <a:effectLst/>
                <a:latin typeface="-apple-system"/>
              </a:rPr>
              <a:t>的</a:t>
            </a:r>
            <a:r>
              <a:rPr lang="en" altLang="zh-TW" b="0" i="0" dirty="0" err="1">
                <a:solidFill>
                  <a:srgbClr val="121212"/>
                </a:solidFill>
                <a:effectLst/>
                <a:latin typeface="-apple-system"/>
              </a:rPr>
              <a:t>inferernce</a:t>
            </a:r>
            <a:r>
              <a:rPr lang="zh-TW" altLang="en-US" b="0" i="0" dirty="0">
                <a:solidFill>
                  <a:srgbClr val="121212"/>
                </a:solidFill>
                <a:effectLst/>
                <a:latin typeface="-apple-system"/>
              </a:rPr>
              <a:t>相对来说是病态的。</a:t>
            </a:r>
          </a:p>
          <a:p>
            <a:pPr algn="l"/>
            <a:r>
              <a:rPr lang="zh-TW" altLang="en-US" b="0" i="0" dirty="0">
                <a:solidFill>
                  <a:srgbClr val="121212"/>
                </a:solidFill>
                <a:effectLst/>
                <a:latin typeface="-apple-system"/>
              </a:rPr>
              <a:t>这个建模上的区别也是来自于两者建模目的的不同。</a:t>
            </a:r>
            <a:r>
              <a:rPr lang="en" altLang="zh-TW" b="0" i="0" dirty="0">
                <a:solidFill>
                  <a:srgbClr val="121212"/>
                </a:solidFill>
                <a:effectLst/>
                <a:latin typeface="-apple-system"/>
              </a:rPr>
              <a:t>GAN</a:t>
            </a:r>
            <a:r>
              <a:rPr lang="zh-TW" altLang="en-US" b="0" i="0" dirty="0">
                <a:solidFill>
                  <a:srgbClr val="121212"/>
                </a:solidFill>
                <a:effectLst/>
                <a:latin typeface="-apple-system"/>
              </a:rPr>
              <a:t>就是为了生成新图片，而</a:t>
            </a:r>
            <a:r>
              <a:rPr lang="en" altLang="zh-TW" b="0" i="0" dirty="0">
                <a:solidFill>
                  <a:srgbClr val="121212"/>
                </a:solidFill>
                <a:effectLst/>
                <a:latin typeface="-apple-system"/>
              </a:rPr>
              <a:t>VAE</a:t>
            </a:r>
            <a:r>
              <a:rPr lang="zh-TW" altLang="en-US" b="0" i="0" dirty="0">
                <a:solidFill>
                  <a:srgbClr val="121212"/>
                </a:solidFill>
                <a:effectLst/>
                <a:latin typeface="-apple-system"/>
              </a:rPr>
              <a:t>除此之外，更想做的事情是建模数据的分布以及学到数据的隐含表示</a:t>
            </a:r>
          </a:p>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16</a:t>
            </a:fld>
            <a:endParaRPr lang="zh-TW" altLang="en-US"/>
          </a:p>
        </p:txBody>
      </p:sp>
    </p:spTree>
    <p:extLst>
      <p:ext uri="{BB962C8B-B14F-4D97-AF65-F5344CB8AC3E}">
        <p14:creationId xmlns:p14="http://schemas.microsoft.com/office/powerpoint/2010/main" val="2531749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en.wikipedia.org/wiki/Scatterplot"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Machine Learning in </a:t>
            </a:r>
            <a:r>
              <a:rPr lang="en-US" sz="3000" dirty="0" err="1">
                <a:solidFill>
                  <a:srgbClr val="000000"/>
                </a:solidFill>
                <a:latin typeface="+mn-lt"/>
              </a:rPr>
              <a:t>Chemisrty</a:t>
            </a:r>
            <a:endParaRPr lang="en-US" sz="3000" dirty="0">
              <a:solidFill>
                <a:srgbClr val="000000"/>
              </a:solidFill>
              <a:latin typeface="+mn-l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E5520C-6065-8734-0150-D9071326EEF9}"/>
              </a:ext>
            </a:extLst>
          </p:cNvPr>
          <p:cNvSpPr>
            <a:spLocks noGrp="1"/>
          </p:cNvSpPr>
          <p:nvPr>
            <p:ph type="title"/>
          </p:nvPr>
        </p:nvSpPr>
        <p:spPr>
          <a:xfrm>
            <a:off x="2893444" y="-149616"/>
            <a:ext cx="5805548" cy="1143000"/>
          </a:xfrm>
        </p:spPr>
        <p:txBody>
          <a:bodyPr/>
          <a:lstStyle/>
          <a:p>
            <a:pPr algn="l"/>
            <a:r>
              <a:rPr lang="en" altLang="zh-TW" dirty="0">
                <a:latin typeface="+mj-lt"/>
              </a:rPr>
              <a:t>Learning Rate</a:t>
            </a:r>
            <a:endParaRPr lang="en" altLang="zh-TW" b="1" i="0" dirty="0">
              <a:effectLst/>
              <a:latin typeface="+mj-lt"/>
            </a:endParaRPr>
          </a:p>
        </p:txBody>
      </p:sp>
      <p:sp>
        <p:nvSpPr>
          <p:cNvPr id="4" name="日期版面配置區 3">
            <a:extLst>
              <a:ext uri="{FF2B5EF4-FFF2-40B4-BE49-F238E27FC236}">
                <a16:creationId xmlns:a16="http://schemas.microsoft.com/office/drawing/2014/main" id="{E5560AF5-E725-3BD8-0141-4FA623D1E471}"/>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2023/5/19</a:t>
            </a:fld>
            <a:endParaRPr lang="zh-TW" altLang="en-US"/>
          </a:p>
        </p:txBody>
      </p:sp>
      <p:sp>
        <p:nvSpPr>
          <p:cNvPr id="6" name="投影片編號版面配置區 5">
            <a:extLst>
              <a:ext uri="{FF2B5EF4-FFF2-40B4-BE49-F238E27FC236}">
                <a16:creationId xmlns:a16="http://schemas.microsoft.com/office/drawing/2014/main" id="{49F36D3D-A7BE-8FFC-FA1E-1BB304BCAB7A}"/>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2050" name="Picture 2">
            <a:extLst>
              <a:ext uri="{FF2B5EF4-FFF2-40B4-BE49-F238E27FC236}">
                <a16:creationId xmlns:a16="http://schemas.microsoft.com/office/drawing/2014/main" id="{2F1614BC-9255-24D0-5A41-A9B57C017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384"/>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0FF74D8A-09E4-017F-FA42-C75C1AEC12CE}"/>
              </a:ext>
            </a:extLst>
          </p:cNvPr>
          <p:cNvSpPr txBox="1"/>
          <p:nvPr/>
        </p:nvSpPr>
        <p:spPr>
          <a:xfrm>
            <a:off x="3669792" y="6400800"/>
            <a:ext cx="1835759" cy="307777"/>
          </a:xfrm>
          <a:prstGeom prst="rect">
            <a:avLst/>
          </a:prstGeom>
          <a:noFill/>
        </p:spPr>
        <p:txBody>
          <a:bodyPr wrap="none" rtlCol="0">
            <a:spAutoFit/>
          </a:bodyPr>
          <a:lstStyle/>
          <a:p>
            <a:r>
              <a:rPr kumimoji="1" lang="en" altLang="zh-TW" sz="1400" dirty="0"/>
              <a:t>https://</a:t>
            </a:r>
            <a:r>
              <a:rPr kumimoji="1" lang="en" altLang="zh-TW" sz="1400" dirty="0" err="1"/>
              <a:t>towardsai.net</a:t>
            </a:r>
            <a:r>
              <a:rPr kumimoji="1" lang="en" altLang="zh-TW" sz="1400" dirty="0"/>
              <a:t>/</a:t>
            </a:r>
            <a:endParaRPr kumimoji="1" lang="zh-TW" altLang="en-US" sz="1400" dirty="0"/>
          </a:p>
        </p:txBody>
      </p:sp>
      <p:sp>
        <p:nvSpPr>
          <p:cNvPr id="9" name="文字方塊 8">
            <a:extLst>
              <a:ext uri="{FF2B5EF4-FFF2-40B4-BE49-F238E27FC236}">
                <a16:creationId xmlns:a16="http://schemas.microsoft.com/office/drawing/2014/main" id="{76F36DC8-DF73-C2D1-28A9-192B7F6FEC86}"/>
              </a:ext>
            </a:extLst>
          </p:cNvPr>
          <p:cNvSpPr txBox="1"/>
          <p:nvPr/>
        </p:nvSpPr>
        <p:spPr>
          <a:xfrm>
            <a:off x="1280591" y="5622511"/>
            <a:ext cx="6614160" cy="646331"/>
          </a:xfrm>
          <a:prstGeom prst="rect">
            <a:avLst/>
          </a:prstGeom>
          <a:noFill/>
        </p:spPr>
        <p:txBody>
          <a:bodyPr wrap="square">
            <a:spAutoFit/>
          </a:bodyPr>
          <a:lstStyle/>
          <a:p>
            <a:r>
              <a:rPr lang="en" altLang="zh-TW" dirty="0">
                <a:latin typeface="+mj-lt"/>
              </a:rPr>
              <a:t>Learning</a:t>
            </a:r>
            <a:r>
              <a:rPr lang="en" altLang="zh-TW" dirty="0"/>
              <a:t> rate </a:t>
            </a:r>
            <a:r>
              <a:rPr lang="en" altLang="zh-TW" b="0" i="0" dirty="0">
                <a:effectLst/>
              </a:rPr>
              <a:t>controls how much the parameters are adjusted based on the gradients of the loss function.</a:t>
            </a:r>
            <a:endParaRPr lang="zh-TW" altLang="en-US" dirty="0"/>
          </a:p>
        </p:txBody>
      </p:sp>
    </p:spTree>
    <p:extLst>
      <p:ext uri="{BB962C8B-B14F-4D97-AF65-F5344CB8AC3E}">
        <p14:creationId xmlns:p14="http://schemas.microsoft.com/office/powerpoint/2010/main" val="256080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8C296-5FA8-0852-742E-08757E466BB5}"/>
              </a:ext>
            </a:extLst>
          </p:cNvPr>
          <p:cNvSpPr>
            <a:spLocks noGrp="1"/>
          </p:cNvSpPr>
          <p:nvPr>
            <p:ph type="title"/>
          </p:nvPr>
        </p:nvSpPr>
        <p:spPr>
          <a:xfrm>
            <a:off x="2974457" y="60140"/>
            <a:ext cx="6169543" cy="651600"/>
          </a:xfrm>
        </p:spPr>
        <p:txBody>
          <a:bodyPr/>
          <a:lstStyle/>
          <a:p>
            <a:r>
              <a:rPr kumimoji="1" lang="en-US" altLang="zh-TW" dirty="0"/>
              <a:t>Activation Function</a:t>
            </a:r>
            <a:endParaRPr kumimoji="1" lang="zh-TW" altLang="en-US" dirty="0">
              <a:latin typeface="+mn-lt"/>
            </a:endParaRPr>
          </a:p>
        </p:txBody>
      </p:sp>
      <p:sp>
        <p:nvSpPr>
          <p:cNvPr id="4" name="投影片編號版面配置區 3">
            <a:extLst>
              <a:ext uri="{FF2B5EF4-FFF2-40B4-BE49-F238E27FC236}">
                <a16:creationId xmlns:a16="http://schemas.microsoft.com/office/drawing/2014/main" id="{C5B49B50-F0DF-4686-D818-FA4305AA54AA}"/>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6" name="文字方塊 5">
            <a:extLst>
              <a:ext uri="{FF2B5EF4-FFF2-40B4-BE49-F238E27FC236}">
                <a16:creationId xmlns:a16="http://schemas.microsoft.com/office/drawing/2014/main" id="{A0FA89A9-73CD-E4CE-EB59-93D7779C2DE8}"/>
              </a:ext>
            </a:extLst>
          </p:cNvPr>
          <p:cNvSpPr txBox="1"/>
          <p:nvPr/>
        </p:nvSpPr>
        <p:spPr>
          <a:xfrm>
            <a:off x="516847" y="5083136"/>
            <a:ext cx="7813799" cy="2246769"/>
          </a:xfrm>
          <a:prstGeom prst="rect">
            <a:avLst/>
          </a:prstGeom>
          <a:noFill/>
        </p:spPr>
        <p:txBody>
          <a:bodyPr wrap="square">
            <a:spAutoFit/>
          </a:bodyPr>
          <a:lstStyle/>
          <a:p>
            <a:pPr algn="just"/>
            <a:r>
              <a:rPr lang="en" altLang="zh-TW" sz="2000" b="0" i="0" dirty="0">
                <a:effectLst/>
                <a:latin typeface="Arial" panose="020B0604020202020204" pitchFamily="34" charset="0"/>
                <a:cs typeface="Arial" panose="020B0604020202020204" pitchFamily="34" charset="0"/>
              </a:rPr>
              <a:t>Activation functions are important in machine learning because they introduce nonlinearity, allowing models to learn complex patterns and make non-linear predictions. They also help propagate gradients during training and control the output range of the model for better interpretation and performance.</a:t>
            </a:r>
          </a:p>
          <a:p>
            <a:br>
              <a:rPr lang="en" altLang="zh-TW" sz="2000" dirty="0">
                <a:latin typeface="Arial" panose="020B0604020202020204" pitchFamily="34" charset="0"/>
                <a:cs typeface="Arial" panose="020B0604020202020204" pitchFamily="34" charset="0"/>
              </a:rPr>
            </a:br>
            <a:endParaRPr lang="en" altLang="zh-TW" sz="2000" b="1" i="0" dirty="0">
              <a:effectLst/>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BA7351C1-5A36-EAAC-D9AD-C09819F45947}"/>
              </a:ext>
            </a:extLst>
          </p:cNvPr>
          <p:cNvPicPr>
            <a:picLocks noChangeAspect="1"/>
          </p:cNvPicPr>
          <p:nvPr/>
        </p:nvPicPr>
        <p:blipFill>
          <a:blip r:embed="rId2"/>
          <a:stretch>
            <a:fillRect/>
          </a:stretch>
        </p:blipFill>
        <p:spPr>
          <a:xfrm>
            <a:off x="1126239" y="1370572"/>
            <a:ext cx="6891521" cy="3359923"/>
          </a:xfrm>
          <a:prstGeom prst="rect">
            <a:avLst/>
          </a:prstGeom>
        </p:spPr>
      </p:pic>
    </p:spTree>
    <p:extLst>
      <p:ext uri="{BB962C8B-B14F-4D97-AF65-F5344CB8AC3E}">
        <p14:creationId xmlns:p14="http://schemas.microsoft.com/office/powerpoint/2010/main" val="1774290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1DB685F-A9B2-3ABC-88AD-E1345D81B47B}"/>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
        <p:nvSpPr>
          <p:cNvPr id="10" name="標題 9">
            <a:extLst>
              <a:ext uri="{FF2B5EF4-FFF2-40B4-BE49-F238E27FC236}">
                <a16:creationId xmlns:a16="http://schemas.microsoft.com/office/drawing/2014/main" id="{137F496E-4C6F-D12D-C11C-5391819C6514}"/>
              </a:ext>
            </a:extLst>
          </p:cNvPr>
          <p:cNvSpPr>
            <a:spLocks noGrp="1"/>
          </p:cNvSpPr>
          <p:nvPr>
            <p:ph type="title"/>
          </p:nvPr>
        </p:nvSpPr>
        <p:spPr/>
        <p:txBody>
          <a:bodyPr/>
          <a:lstStyle/>
          <a:p>
            <a:r>
              <a:rPr lang="en-US" altLang="zh-TW" dirty="0"/>
              <a:t>Activation Functions</a:t>
            </a:r>
            <a:endParaRPr lang="zh-TW" altLang="en-US" dirty="0"/>
          </a:p>
        </p:txBody>
      </p:sp>
      <p:pic>
        <p:nvPicPr>
          <p:cNvPr id="3078" name="Picture 6" descr="Introduction to Different Activation Functions for Deep Learning | by  Shruti Jadon | Medium">
            <a:extLst>
              <a:ext uri="{FF2B5EF4-FFF2-40B4-BE49-F238E27FC236}">
                <a16:creationId xmlns:a16="http://schemas.microsoft.com/office/drawing/2014/main" id="{56952FB1-903E-8E43-57C5-31535B53EC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42"/>
          <a:stretch/>
        </p:blipFill>
        <p:spPr bwMode="auto">
          <a:xfrm>
            <a:off x="0" y="1633728"/>
            <a:ext cx="9144000" cy="395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5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Forward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5122" name="Picture 2">
            <a:extLst>
              <a:ext uri="{FF2B5EF4-FFF2-40B4-BE49-F238E27FC236}">
                <a16:creationId xmlns:a16="http://schemas.microsoft.com/office/drawing/2014/main" id="{E124123B-BDBF-E25E-AF5D-7A1742EE2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57020"/>
            <a:ext cx="889000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3142E19-ECC5-D5A3-0936-01F013382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618" y="5194300"/>
            <a:ext cx="20955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E0300C8-A367-4326-DC5A-D11FACC6C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717" y="5776214"/>
            <a:ext cx="1917700" cy="50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312730D-AEBF-0DA6-5E4F-630DE9022B47}"/>
              </a:ext>
            </a:extLst>
          </p:cNvPr>
          <p:cNvSpPr txBox="1"/>
          <p:nvPr/>
        </p:nvSpPr>
        <p:spPr>
          <a:xfrm>
            <a:off x="3535680" y="5298678"/>
            <a:ext cx="2954655" cy="369332"/>
          </a:xfrm>
          <a:prstGeom prst="rect">
            <a:avLst/>
          </a:prstGeom>
          <a:noFill/>
        </p:spPr>
        <p:txBody>
          <a:bodyPr wrap="none" rtlCol="0">
            <a:spAutoFit/>
          </a:bodyPr>
          <a:lstStyle/>
          <a:p>
            <a:r>
              <a:rPr kumimoji="1" lang="en-US" altLang="zh-TW" dirty="0"/>
              <a:t>Through activation function</a:t>
            </a:r>
            <a:endParaRPr kumimoji="1" lang="zh-TW" altLang="en-US" dirty="0"/>
          </a:p>
        </p:txBody>
      </p:sp>
      <p:pic>
        <p:nvPicPr>
          <p:cNvPr id="5128" name="Picture 8">
            <a:extLst>
              <a:ext uri="{FF2B5EF4-FFF2-40B4-BE49-F238E27FC236}">
                <a16:creationId xmlns:a16="http://schemas.microsoft.com/office/drawing/2014/main" id="{DB019B78-231F-FBD4-230C-C69D2AF87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641078"/>
            <a:ext cx="8890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D89037DF-A0E2-EF1C-430C-1419F43B8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399" y="5334254"/>
            <a:ext cx="2095500" cy="103465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F7C1D005-3853-F7A8-D7A5-04B891960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812" y="5662136"/>
            <a:ext cx="1917700" cy="6985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ADA2D13-8698-1DCF-A87E-EFA4C5079A9B}"/>
              </a:ext>
            </a:extLst>
          </p:cNvPr>
          <p:cNvSpPr txBox="1"/>
          <p:nvPr/>
        </p:nvSpPr>
        <p:spPr>
          <a:xfrm>
            <a:off x="3733546" y="5868463"/>
            <a:ext cx="1075936" cy="369332"/>
          </a:xfrm>
          <a:prstGeom prst="rect">
            <a:avLst/>
          </a:prstGeom>
          <a:noFill/>
        </p:spPr>
        <p:txBody>
          <a:bodyPr wrap="none" rtlCol="0">
            <a:spAutoFit/>
          </a:bodyPr>
          <a:lstStyle/>
          <a:p>
            <a:r>
              <a:rPr kumimoji="1" lang="en-US" altLang="zh-TW" dirty="0"/>
              <a:t>Output =</a:t>
            </a:r>
            <a:endParaRPr kumimoji="1" lang="zh-TW" altLang="en-US" dirty="0"/>
          </a:p>
        </p:txBody>
      </p:sp>
    </p:spTree>
    <p:extLst>
      <p:ext uri="{BB962C8B-B14F-4D97-AF65-F5344CB8AC3E}">
        <p14:creationId xmlns:p14="http://schemas.microsoft.com/office/powerpoint/2010/main" val="380701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5126"/>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Backward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6148" name="Picture 4">
            <a:extLst>
              <a:ext uri="{FF2B5EF4-FFF2-40B4-BE49-F238E27FC236}">
                <a16:creationId xmlns:a16="http://schemas.microsoft.com/office/drawing/2014/main" id="{0C83A20D-9F1A-01F5-B338-AF78737A3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270000"/>
            <a:ext cx="60198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EB24C97-A5F2-5E80-7787-40583B819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990" y="1554226"/>
            <a:ext cx="5981700" cy="44323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CDA89C3-2E31-B07F-41F3-09350ABF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990" y="993776"/>
            <a:ext cx="57531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96BD2816-D193-D44B-B99F-D1A376954FEB}"/>
              </a:ext>
            </a:extLst>
          </p:cNvPr>
          <p:cNvSpPr>
            <a:spLocks noGrp="1" noChangeArrowheads="1"/>
          </p:cNvSpPr>
          <p:nvPr>
            <p:ph type="title"/>
          </p:nvPr>
        </p:nvSpPr>
        <p:spPr/>
        <p:txBody>
          <a:bodyPr/>
          <a:lstStyle/>
          <a:p>
            <a:r>
              <a:rPr lang="en-US" altLang="en-US" dirty="0"/>
              <a:t>ML in Chemistry</a:t>
            </a:r>
            <a:endParaRPr lang="en-US" altLang="en-US" dirty="0">
              <a:latin typeface="Helvetica" pitchFamily="2" charset="0"/>
            </a:endParaRPr>
          </a:p>
        </p:txBody>
      </p:sp>
      <p:sp>
        <p:nvSpPr>
          <p:cNvPr id="3" name="Slide Number Placeholder 5">
            <a:extLst>
              <a:ext uri="{FF2B5EF4-FFF2-40B4-BE49-F238E27FC236}">
                <a16:creationId xmlns:a16="http://schemas.microsoft.com/office/drawing/2014/main" id="{AD0D54DE-E590-76DE-27C1-06EBCE703BEE}"/>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15</a:t>
            </a:fld>
            <a:endParaRPr lang="en-US" altLang="en-US" dirty="0"/>
          </a:p>
        </p:txBody>
      </p:sp>
      <p:pic>
        <p:nvPicPr>
          <p:cNvPr id="2" name="圖片 1">
            <a:extLst>
              <a:ext uri="{FF2B5EF4-FFF2-40B4-BE49-F238E27FC236}">
                <a16:creationId xmlns:a16="http://schemas.microsoft.com/office/drawing/2014/main" id="{68B06523-A72A-454A-2AD8-F4E75359840A}"/>
              </a:ext>
            </a:extLst>
          </p:cNvPr>
          <p:cNvPicPr>
            <a:picLocks noChangeAspect="1"/>
          </p:cNvPicPr>
          <p:nvPr/>
        </p:nvPicPr>
        <p:blipFill rotWithShape="1">
          <a:blip r:embed="rId3"/>
          <a:srcRect b="56705"/>
          <a:stretch/>
        </p:blipFill>
        <p:spPr>
          <a:xfrm>
            <a:off x="1540701" y="1495879"/>
            <a:ext cx="5494229" cy="2019540"/>
          </a:xfrm>
          <a:prstGeom prst="rect">
            <a:avLst/>
          </a:prstGeom>
        </p:spPr>
      </p:pic>
      <p:pic>
        <p:nvPicPr>
          <p:cNvPr id="5" name="圖片 4">
            <a:extLst>
              <a:ext uri="{FF2B5EF4-FFF2-40B4-BE49-F238E27FC236}">
                <a16:creationId xmlns:a16="http://schemas.microsoft.com/office/drawing/2014/main" id="{63017B2A-B16E-810B-BCA5-E25B08F0A7E4}"/>
              </a:ext>
            </a:extLst>
          </p:cNvPr>
          <p:cNvPicPr>
            <a:picLocks noChangeAspect="1"/>
          </p:cNvPicPr>
          <p:nvPr/>
        </p:nvPicPr>
        <p:blipFill rotWithShape="1">
          <a:blip r:embed="rId3"/>
          <a:srcRect t="43659" b="96"/>
          <a:stretch/>
        </p:blipFill>
        <p:spPr>
          <a:xfrm>
            <a:off x="1540701" y="3515419"/>
            <a:ext cx="5418626" cy="2760121"/>
          </a:xfrm>
          <a:prstGeom prst="rect">
            <a:avLst/>
          </a:prstGeom>
        </p:spPr>
      </p:pic>
      <p:sp>
        <p:nvSpPr>
          <p:cNvPr id="7" name="文字方塊 6">
            <a:extLst>
              <a:ext uri="{FF2B5EF4-FFF2-40B4-BE49-F238E27FC236}">
                <a16:creationId xmlns:a16="http://schemas.microsoft.com/office/drawing/2014/main" id="{2061067B-AE25-0C12-583A-7C020F8B76FB}"/>
              </a:ext>
            </a:extLst>
          </p:cNvPr>
          <p:cNvSpPr txBox="1"/>
          <p:nvPr/>
        </p:nvSpPr>
        <p:spPr>
          <a:xfrm>
            <a:off x="1814776" y="6361083"/>
            <a:ext cx="6768392" cy="400110"/>
          </a:xfrm>
          <a:prstGeom prst="rect">
            <a:avLst/>
          </a:prstGeom>
          <a:noFill/>
        </p:spPr>
        <p:txBody>
          <a:bodyPr wrap="square">
            <a:spAutoFit/>
          </a:bodyPr>
          <a:lstStyle/>
          <a:p>
            <a:r>
              <a:rPr lang="en" altLang="zh-TW" sz="1000" dirty="0"/>
              <a:t>Predict from X-ray::Suzuki, Y. et al. Sci. Rep. 10, 21790 (2020)</a:t>
            </a:r>
          </a:p>
          <a:p>
            <a:r>
              <a:rPr lang="en" altLang="zh-TW" sz="1000" dirty="0"/>
              <a:t>Predict from electronic density of states: Fung, V., Hu, G., Ganesh, P. &amp; Sumpter, B. </a:t>
            </a:r>
            <a:r>
              <a:rPr lang="en" altLang="zh-TW" sz="1000" dirty="0" err="1"/>
              <a:t>G.Nat</a:t>
            </a:r>
            <a:r>
              <a:rPr lang="en" altLang="zh-TW" sz="1000" dirty="0"/>
              <a:t>. </a:t>
            </a:r>
            <a:r>
              <a:rPr lang="en" altLang="zh-TW" sz="1000" dirty="0" err="1"/>
              <a:t>Commun</a:t>
            </a:r>
            <a:r>
              <a:rPr lang="en" altLang="zh-TW" sz="1000" dirty="0"/>
              <a:t>. 12, 88 (2021)</a:t>
            </a:r>
            <a:endParaRPr lang="zh-TW"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31704366-C0EB-8943-8A59-6278A2B2DA59}"/>
              </a:ext>
            </a:extLst>
          </p:cNvPr>
          <p:cNvSpPr>
            <a:spLocks noGrp="1" noChangeArrowheads="1"/>
          </p:cNvSpPr>
          <p:nvPr>
            <p:ph type="title"/>
          </p:nvPr>
        </p:nvSpPr>
        <p:spPr/>
        <p:txBody>
          <a:bodyPr/>
          <a:lstStyle/>
          <a:p>
            <a:r>
              <a:rPr lang="en-US" altLang="en-US" dirty="0"/>
              <a:t>ML in Chemistry</a:t>
            </a:r>
          </a:p>
        </p:txBody>
      </p:sp>
      <p:sp>
        <p:nvSpPr>
          <p:cNvPr id="69644" name="Rectangle 6">
            <a:extLst>
              <a:ext uri="{FF2B5EF4-FFF2-40B4-BE49-F238E27FC236}">
                <a16:creationId xmlns:a16="http://schemas.microsoft.com/office/drawing/2014/main" id="{CA0D4AC3-2DF5-6240-9AF1-A2A19A05FDE9}"/>
              </a:ext>
            </a:extLst>
          </p:cNvPr>
          <p:cNvSpPr>
            <a:spLocks noChangeArrowheads="1"/>
          </p:cNvSpPr>
          <p:nvPr/>
        </p:nvSpPr>
        <p:spPr bwMode="auto">
          <a:xfrm>
            <a:off x="367748" y="6251576"/>
            <a:ext cx="63884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Geneva" panose="020B0503030404040204" pitchFamily="34" charset="0"/>
              </a:defRPr>
            </a:lvl1pPr>
            <a:lvl2pPr marL="742950" indent="-285750">
              <a:defRPr sz="2400">
                <a:solidFill>
                  <a:schemeClr val="tx1"/>
                </a:solidFill>
                <a:latin typeface="Times" pitchFamily="2" charset="0"/>
                <a:ea typeface="Geneva" panose="020B0503030404040204" pitchFamily="34" charset="0"/>
              </a:defRPr>
            </a:lvl2pPr>
            <a:lvl3pPr marL="1143000" indent="-228600">
              <a:defRPr sz="2400">
                <a:solidFill>
                  <a:schemeClr val="tx1"/>
                </a:solidFill>
                <a:latin typeface="Times" pitchFamily="2" charset="0"/>
                <a:ea typeface="Geneva" panose="020B0503030404040204" pitchFamily="34" charset="0"/>
              </a:defRPr>
            </a:lvl3pPr>
            <a:lvl4pPr marL="1600200" indent="-228600">
              <a:defRPr sz="2400">
                <a:solidFill>
                  <a:schemeClr val="tx1"/>
                </a:solidFill>
                <a:latin typeface="Times" pitchFamily="2" charset="0"/>
                <a:ea typeface="Geneva" panose="020B0503030404040204" pitchFamily="34" charset="0"/>
              </a:defRPr>
            </a:lvl4pPr>
            <a:lvl5pPr marL="2057400" indent="-228600">
              <a:defRPr sz="2400">
                <a:solidFill>
                  <a:schemeClr val="tx1"/>
                </a:solidFill>
                <a:latin typeface="Times" pitchFamily="2" charset="0"/>
                <a:ea typeface="Geneva" panose="020B0503030404040204" pitchFamily="34" charset="0"/>
              </a:defRPr>
            </a:lvl5pPr>
            <a:lvl6pPr marL="25146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6pPr>
            <a:lvl7pPr marL="29718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7pPr>
            <a:lvl8pPr marL="34290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8pPr>
            <a:lvl9pPr marL="38862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9pPr>
          </a:lstStyle>
          <a:p>
            <a:r>
              <a:rPr lang="en-US" altLang="en-US" sz="800" dirty="0">
                <a:latin typeface="Arial" panose="020B0604020202020204" pitchFamily="34" charset="0"/>
                <a:cs typeface="Arial" panose="020B0604020202020204" pitchFamily="34" charset="0"/>
              </a:rPr>
              <a:t>VAE in chemistry: Gomez-</a:t>
            </a:r>
            <a:r>
              <a:rPr lang="en-US" altLang="en-US" sz="800" dirty="0" err="1">
                <a:latin typeface="Arial" panose="020B0604020202020204" pitchFamily="34" charset="0"/>
                <a:cs typeface="Arial" panose="020B0604020202020204" pitchFamily="34" charset="0"/>
              </a:rPr>
              <a:t>Bombarelli</a:t>
            </a:r>
            <a:r>
              <a:rPr lang="en-US" altLang="en-US" sz="800" dirty="0">
                <a:latin typeface="Arial" panose="020B0604020202020204" pitchFamily="34" charset="0"/>
                <a:cs typeface="Arial" panose="020B0604020202020204" pitchFamily="34" charset="0"/>
              </a:rPr>
              <a:t>, R.; </a:t>
            </a:r>
            <a:r>
              <a:rPr lang="en-US" altLang="en-US" sz="800" dirty="0" err="1">
                <a:latin typeface="Arial" panose="020B0604020202020204" pitchFamily="34" charset="0"/>
                <a:cs typeface="Arial" panose="020B0604020202020204" pitchFamily="34" charset="0"/>
              </a:rPr>
              <a:t>Aspuru-Guzik</a:t>
            </a:r>
            <a:r>
              <a:rPr lang="en-US" altLang="en-US" sz="800" dirty="0">
                <a:latin typeface="Arial" panose="020B0604020202020204" pitchFamily="34" charset="0"/>
                <a:cs typeface="Arial" panose="020B0604020202020204" pitchFamily="34" charset="0"/>
              </a:rPr>
              <a:t>, A.; and coworkers. </a:t>
            </a:r>
            <a:r>
              <a:rPr lang="en-US" altLang="en-US" sz="800" i="1" dirty="0">
                <a:latin typeface="Arial" panose="020B0604020202020204" pitchFamily="34" charset="0"/>
                <a:cs typeface="Arial" panose="020B0604020202020204" pitchFamily="34" charset="0"/>
              </a:rPr>
              <a:t>ACS Cent. Sci. </a:t>
            </a:r>
            <a:r>
              <a:rPr lang="en-US" altLang="en-US" sz="800" b="1" dirty="0">
                <a:latin typeface="Arial" panose="020B0604020202020204" pitchFamily="34" charset="0"/>
                <a:cs typeface="Arial" panose="020B0604020202020204" pitchFamily="34" charset="0"/>
              </a:rPr>
              <a:t>2018</a:t>
            </a:r>
            <a:r>
              <a:rPr lang="en-US" altLang="en-US" sz="800" dirty="0">
                <a:latin typeface="Arial" panose="020B0604020202020204" pitchFamily="34" charset="0"/>
                <a:cs typeface="Arial" panose="020B0604020202020204" pitchFamily="34" charset="0"/>
              </a:rPr>
              <a:t>, </a:t>
            </a:r>
            <a:r>
              <a:rPr lang="en-US" altLang="en-US" sz="800" i="1" dirty="0">
                <a:latin typeface="Arial" panose="020B0604020202020204" pitchFamily="34" charset="0"/>
                <a:cs typeface="Arial" panose="020B0604020202020204" pitchFamily="34" charset="0"/>
              </a:rPr>
              <a:t>4</a:t>
            </a:r>
            <a:r>
              <a:rPr lang="en-US" altLang="en-US" sz="800" dirty="0">
                <a:latin typeface="Arial" panose="020B0604020202020204" pitchFamily="34" charset="0"/>
                <a:cs typeface="Arial" panose="020B0604020202020204" pitchFamily="34" charset="0"/>
              </a:rPr>
              <a:t>, 268</a:t>
            </a:r>
          </a:p>
        </p:txBody>
      </p:sp>
      <p:sp>
        <p:nvSpPr>
          <p:cNvPr id="5" name="Slide Number Placeholder 5">
            <a:extLst>
              <a:ext uri="{FF2B5EF4-FFF2-40B4-BE49-F238E27FC236}">
                <a16:creationId xmlns:a16="http://schemas.microsoft.com/office/drawing/2014/main" id="{07E971E7-829F-AAC0-39EB-30D77EAD4A34}"/>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16</a:t>
            </a:fld>
            <a:endParaRPr lang="en-US" altLang="en-US" dirty="0"/>
          </a:p>
        </p:txBody>
      </p:sp>
      <p:pic>
        <p:nvPicPr>
          <p:cNvPr id="4" name="圖片 3">
            <a:extLst>
              <a:ext uri="{FF2B5EF4-FFF2-40B4-BE49-F238E27FC236}">
                <a16:creationId xmlns:a16="http://schemas.microsoft.com/office/drawing/2014/main" id="{DD75E7A1-4934-3072-E13C-2CC9436D2258}"/>
              </a:ext>
            </a:extLst>
          </p:cNvPr>
          <p:cNvPicPr>
            <a:picLocks noChangeAspect="1"/>
          </p:cNvPicPr>
          <p:nvPr/>
        </p:nvPicPr>
        <p:blipFill>
          <a:blip r:embed="rId3"/>
          <a:stretch>
            <a:fillRect/>
          </a:stretch>
        </p:blipFill>
        <p:spPr>
          <a:xfrm>
            <a:off x="631185" y="1400924"/>
            <a:ext cx="4777890" cy="4538995"/>
          </a:xfrm>
          <a:prstGeom prst="rect">
            <a:avLst/>
          </a:prstGeom>
        </p:spPr>
      </p:pic>
      <p:pic>
        <p:nvPicPr>
          <p:cNvPr id="2" name="圖片 1">
            <a:extLst>
              <a:ext uri="{FF2B5EF4-FFF2-40B4-BE49-F238E27FC236}">
                <a16:creationId xmlns:a16="http://schemas.microsoft.com/office/drawing/2014/main" id="{09D31498-1F5A-1654-BA44-F31E16D3C58F}"/>
              </a:ext>
            </a:extLst>
          </p:cNvPr>
          <p:cNvPicPr>
            <a:picLocks noChangeAspect="1"/>
          </p:cNvPicPr>
          <p:nvPr/>
        </p:nvPicPr>
        <p:blipFill>
          <a:blip r:embed="rId4"/>
          <a:stretch>
            <a:fillRect/>
          </a:stretch>
        </p:blipFill>
        <p:spPr>
          <a:xfrm>
            <a:off x="5409075" y="1904646"/>
            <a:ext cx="3734925" cy="3897313"/>
          </a:xfrm>
          <a:prstGeom prst="rect">
            <a:avLst/>
          </a:prstGeom>
        </p:spPr>
      </p:pic>
      <p:pic>
        <p:nvPicPr>
          <p:cNvPr id="6" name="圖片 5">
            <a:extLst>
              <a:ext uri="{FF2B5EF4-FFF2-40B4-BE49-F238E27FC236}">
                <a16:creationId xmlns:a16="http://schemas.microsoft.com/office/drawing/2014/main" id="{41193F19-56C4-76A0-D2A5-A8DC68ADB1DA}"/>
              </a:ext>
            </a:extLst>
          </p:cNvPr>
          <p:cNvPicPr>
            <a:picLocks noChangeAspect="1"/>
          </p:cNvPicPr>
          <p:nvPr/>
        </p:nvPicPr>
        <p:blipFill>
          <a:blip r:embed="rId5"/>
          <a:stretch>
            <a:fillRect/>
          </a:stretch>
        </p:blipFill>
        <p:spPr>
          <a:xfrm>
            <a:off x="0" y="655943"/>
            <a:ext cx="1025958" cy="8666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E331E7-E696-221D-0012-F0FF80ED0DD3}"/>
              </a:ext>
            </a:extLst>
          </p:cNvPr>
          <p:cNvSpPr>
            <a:spLocks noGrp="1"/>
          </p:cNvSpPr>
          <p:nvPr>
            <p:ph type="title"/>
          </p:nvPr>
        </p:nvSpPr>
        <p:spPr>
          <a:xfrm>
            <a:off x="2871792" y="0"/>
            <a:ext cx="7076880" cy="651600"/>
          </a:xfrm>
        </p:spPr>
        <p:txBody>
          <a:bodyPr/>
          <a:lstStyle/>
          <a:p>
            <a:pPr algn="l"/>
            <a:r>
              <a:rPr lang="en" altLang="zh-TW" b="1" i="0" dirty="0">
                <a:solidFill>
                  <a:srgbClr val="000000"/>
                </a:solidFill>
                <a:effectLst/>
                <a:latin typeface="+mj-lt"/>
              </a:rPr>
              <a:t>What is SMILES?</a:t>
            </a:r>
            <a:endParaRPr kumimoji="1" lang="zh-TW" altLang="en-US" dirty="0">
              <a:latin typeface="+mj-lt"/>
            </a:endParaRPr>
          </a:p>
        </p:txBody>
      </p:sp>
      <p:sp>
        <p:nvSpPr>
          <p:cNvPr id="3" name="內容版面配置區 2">
            <a:extLst>
              <a:ext uri="{FF2B5EF4-FFF2-40B4-BE49-F238E27FC236}">
                <a16:creationId xmlns:a16="http://schemas.microsoft.com/office/drawing/2014/main" id="{9809FEC8-C15B-93C8-C445-CA980BD626D7}"/>
              </a:ext>
            </a:extLst>
          </p:cNvPr>
          <p:cNvSpPr>
            <a:spLocks noGrp="1"/>
          </p:cNvSpPr>
          <p:nvPr>
            <p:ph idx="1"/>
          </p:nvPr>
        </p:nvSpPr>
        <p:spPr>
          <a:xfrm>
            <a:off x="170688" y="879893"/>
            <a:ext cx="8973312" cy="5408763"/>
          </a:xfrm>
        </p:spPr>
        <p:txBody>
          <a:bodyPr/>
          <a:lstStyle/>
          <a:p>
            <a:r>
              <a:rPr lang="en" altLang="zh-TW" b="1" i="0" dirty="0">
                <a:solidFill>
                  <a:srgbClr val="000000"/>
                </a:solidFill>
                <a:effectLst/>
                <a:latin typeface="+mn-lt"/>
              </a:rPr>
              <a:t>SMILES</a:t>
            </a:r>
            <a:r>
              <a:rPr lang="en" altLang="zh-TW" b="0" i="0" dirty="0">
                <a:solidFill>
                  <a:srgbClr val="000000"/>
                </a:solidFill>
                <a:effectLst/>
                <a:latin typeface="+mn-lt"/>
              </a:rPr>
              <a:t> (</a:t>
            </a:r>
            <a:r>
              <a:rPr lang="en" altLang="zh-TW" b="1" i="0" dirty="0">
                <a:solidFill>
                  <a:srgbClr val="000000"/>
                </a:solidFill>
                <a:effectLst/>
                <a:latin typeface="+mn-lt"/>
              </a:rPr>
              <a:t>S</a:t>
            </a:r>
            <a:r>
              <a:rPr lang="en" altLang="zh-TW" b="0" i="0" dirty="0">
                <a:solidFill>
                  <a:srgbClr val="000000"/>
                </a:solidFill>
                <a:effectLst/>
                <a:latin typeface="+mn-lt"/>
              </a:rPr>
              <a:t>implified </a:t>
            </a:r>
            <a:r>
              <a:rPr lang="en" altLang="zh-TW" b="1" i="0" dirty="0">
                <a:solidFill>
                  <a:srgbClr val="000000"/>
                </a:solidFill>
                <a:effectLst/>
                <a:latin typeface="+mn-lt"/>
              </a:rPr>
              <a:t>M</a:t>
            </a:r>
            <a:r>
              <a:rPr lang="en" altLang="zh-TW" b="0" i="0" dirty="0">
                <a:solidFill>
                  <a:srgbClr val="000000"/>
                </a:solidFill>
                <a:effectLst/>
                <a:latin typeface="+mn-lt"/>
              </a:rPr>
              <a:t>olecular </a:t>
            </a:r>
            <a:r>
              <a:rPr lang="en" altLang="zh-TW" b="1" i="0" dirty="0">
                <a:solidFill>
                  <a:srgbClr val="000000"/>
                </a:solidFill>
                <a:effectLst/>
                <a:latin typeface="+mn-lt"/>
              </a:rPr>
              <a:t>I</a:t>
            </a:r>
            <a:r>
              <a:rPr lang="en" altLang="zh-TW" b="0" i="0" dirty="0">
                <a:solidFill>
                  <a:srgbClr val="000000"/>
                </a:solidFill>
                <a:effectLst/>
                <a:latin typeface="+mn-lt"/>
              </a:rPr>
              <a:t>nput </a:t>
            </a:r>
            <a:r>
              <a:rPr lang="en" altLang="zh-TW" b="1" i="0" dirty="0">
                <a:solidFill>
                  <a:srgbClr val="000000"/>
                </a:solidFill>
                <a:effectLst/>
                <a:latin typeface="+mn-lt"/>
              </a:rPr>
              <a:t>L</a:t>
            </a:r>
            <a:r>
              <a:rPr lang="en" altLang="zh-TW" b="0" i="0" dirty="0">
                <a:solidFill>
                  <a:srgbClr val="000000"/>
                </a:solidFill>
                <a:effectLst/>
                <a:latin typeface="+mn-lt"/>
              </a:rPr>
              <a:t>ine </a:t>
            </a:r>
            <a:r>
              <a:rPr lang="en" altLang="zh-TW" b="1" i="0" dirty="0">
                <a:solidFill>
                  <a:srgbClr val="000000"/>
                </a:solidFill>
                <a:effectLst/>
                <a:latin typeface="+mn-lt"/>
              </a:rPr>
              <a:t>E</a:t>
            </a:r>
            <a:r>
              <a:rPr lang="en" altLang="zh-TW" b="0" i="0" dirty="0">
                <a:solidFill>
                  <a:srgbClr val="000000"/>
                </a:solidFill>
                <a:effectLst/>
                <a:latin typeface="+mn-lt"/>
              </a:rPr>
              <a:t>ntry </a:t>
            </a:r>
            <a:r>
              <a:rPr lang="en" altLang="zh-TW" b="1" i="0" dirty="0">
                <a:solidFill>
                  <a:srgbClr val="000000"/>
                </a:solidFill>
                <a:effectLst/>
                <a:latin typeface="+mn-lt"/>
              </a:rPr>
              <a:t>S</a:t>
            </a:r>
            <a:r>
              <a:rPr lang="en" altLang="zh-TW" b="0" i="0" dirty="0">
                <a:solidFill>
                  <a:srgbClr val="000000"/>
                </a:solidFill>
                <a:effectLst/>
                <a:latin typeface="+mn-lt"/>
              </a:rPr>
              <a:t>ystem) </a:t>
            </a:r>
            <a:br>
              <a:rPr lang="en" altLang="zh-TW" dirty="0"/>
            </a:br>
            <a:r>
              <a:rPr lang="en" altLang="zh-TW" dirty="0">
                <a:solidFill>
                  <a:srgbClr val="000000"/>
                </a:solidFill>
                <a:latin typeface="+mn-lt"/>
              </a:rPr>
              <a:t> A chemical notation that </a:t>
            </a:r>
            <a:r>
              <a:rPr lang="en" altLang="zh-TW" dirty="0">
                <a:latin typeface="+mn-lt"/>
              </a:rPr>
              <a:t>allows a user to </a:t>
            </a:r>
            <a:r>
              <a:rPr lang="en" altLang="zh-TW" dirty="0">
                <a:solidFill>
                  <a:srgbClr val="FF0000"/>
                </a:solidFill>
                <a:latin typeface="+mn-lt"/>
              </a:rPr>
              <a:t>represent a chemical structure in a way that can be used by the computer. </a:t>
            </a:r>
            <a:endParaRPr kumimoji="1" lang="zh-TW" altLang="en-US" dirty="0"/>
          </a:p>
        </p:txBody>
      </p:sp>
      <p:sp>
        <p:nvSpPr>
          <p:cNvPr id="4" name="投影片編號版面配置區 3">
            <a:extLst>
              <a:ext uri="{FF2B5EF4-FFF2-40B4-BE49-F238E27FC236}">
                <a16:creationId xmlns:a16="http://schemas.microsoft.com/office/drawing/2014/main" id="{339BED55-25CF-BD3C-F996-6640189A3263}"/>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pic>
        <p:nvPicPr>
          <p:cNvPr id="9218" name="Picture 2" descr="Illustration of SMILES-based molecular construction. First row: two... |  Download Scientific Diagram">
            <a:extLst>
              <a:ext uri="{FF2B5EF4-FFF2-40B4-BE49-F238E27FC236}">
                <a16:creationId xmlns:a16="http://schemas.microsoft.com/office/drawing/2014/main" id="{18A31B80-8FE2-2BBB-65EC-502CAB3E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29" y="2463710"/>
            <a:ext cx="7638542" cy="382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2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215BC16-C331-CFF9-BC50-F2262D4F1537}"/>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pic>
        <p:nvPicPr>
          <p:cNvPr id="5" name="圖片 4">
            <a:extLst>
              <a:ext uri="{FF2B5EF4-FFF2-40B4-BE49-F238E27FC236}">
                <a16:creationId xmlns:a16="http://schemas.microsoft.com/office/drawing/2014/main" id="{A74C2F11-EC8F-F21D-DF7B-3DF1C93515CC}"/>
              </a:ext>
            </a:extLst>
          </p:cNvPr>
          <p:cNvPicPr>
            <a:picLocks noChangeAspect="1"/>
          </p:cNvPicPr>
          <p:nvPr/>
        </p:nvPicPr>
        <p:blipFill>
          <a:blip r:embed="rId2"/>
          <a:stretch>
            <a:fillRect/>
          </a:stretch>
        </p:blipFill>
        <p:spPr>
          <a:xfrm>
            <a:off x="808853" y="1060704"/>
            <a:ext cx="6841475" cy="4430567"/>
          </a:xfrm>
          <a:prstGeom prst="rect">
            <a:avLst/>
          </a:prstGeom>
        </p:spPr>
      </p:pic>
      <p:pic>
        <p:nvPicPr>
          <p:cNvPr id="6" name="圖片 5">
            <a:extLst>
              <a:ext uri="{FF2B5EF4-FFF2-40B4-BE49-F238E27FC236}">
                <a16:creationId xmlns:a16="http://schemas.microsoft.com/office/drawing/2014/main" id="{F7677EF0-592B-9448-0C1D-DE0AD1B7BF56}"/>
              </a:ext>
            </a:extLst>
          </p:cNvPr>
          <p:cNvPicPr>
            <a:picLocks noChangeAspect="1"/>
          </p:cNvPicPr>
          <p:nvPr/>
        </p:nvPicPr>
        <p:blipFill>
          <a:blip r:embed="rId3"/>
          <a:stretch>
            <a:fillRect/>
          </a:stretch>
        </p:blipFill>
        <p:spPr>
          <a:xfrm>
            <a:off x="182427" y="2798982"/>
            <a:ext cx="8729925" cy="2382857"/>
          </a:xfrm>
          <a:prstGeom prst="rect">
            <a:avLst/>
          </a:prstGeom>
        </p:spPr>
      </p:pic>
      <p:sp>
        <p:nvSpPr>
          <p:cNvPr id="7" name="文字方塊 6">
            <a:extLst>
              <a:ext uri="{FF2B5EF4-FFF2-40B4-BE49-F238E27FC236}">
                <a16:creationId xmlns:a16="http://schemas.microsoft.com/office/drawing/2014/main" id="{E327AF46-8C2D-F349-32BA-BB4DF1F9EBEB}"/>
              </a:ext>
            </a:extLst>
          </p:cNvPr>
          <p:cNvSpPr txBox="1"/>
          <p:nvPr/>
        </p:nvSpPr>
        <p:spPr>
          <a:xfrm>
            <a:off x="929254" y="5637808"/>
            <a:ext cx="7285492" cy="923330"/>
          </a:xfrm>
          <a:prstGeom prst="rect">
            <a:avLst/>
          </a:prstGeom>
          <a:noFill/>
        </p:spPr>
        <p:txBody>
          <a:bodyPr wrap="square" rtlCol="0">
            <a:spAutoFit/>
          </a:bodyPr>
          <a:lstStyle/>
          <a:p>
            <a:pPr algn="just"/>
            <a:r>
              <a:rPr kumimoji="1" lang="en" altLang="zh-TW" dirty="0"/>
              <a:t>Molecule fingerprints are binary bit strings that represent the structural features of a molecule. Uses a circular neighborhood around each atom in a molecule to capture local structural information.</a:t>
            </a:r>
            <a:endParaRPr kumimoji="1" lang="zh-TW" altLang="en-US" dirty="0"/>
          </a:p>
        </p:txBody>
      </p:sp>
      <p:sp>
        <p:nvSpPr>
          <p:cNvPr id="8" name="文字方塊 7">
            <a:extLst>
              <a:ext uri="{FF2B5EF4-FFF2-40B4-BE49-F238E27FC236}">
                <a16:creationId xmlns:a16="http://schemas.microsoft.com/office/drawing/2014/main" id="{64E59094-3B35-BF45-DCE4-589EB188C6F1}"/>
              </a:ext>
            </a:extLst>
          </p:cNvPr>
          <p:cNvSpPr txBox="1"/>
          <p:nvPr/>
        </p:nvSpPr>
        <p:spPr>
          <a:xfrm>
            <a:off x="2731008" y="7485888"/>
            <a:ext cx="184731" cy="369332"/>
          </a:xfrm>
          <a:prstGeom prst="rect">
            <a:avLst/>
          </a:prstGeom>
          <a:noFill/>
        </p:spPr>
        <p:txBody>
          <a:bodyPr wrap="none" rtlCol="0">
            <a:spAutoFit/>
          </a:bodyPr>
          <a:lstStyle/>
          <a:p>
            <a:endParaRPr kumimoji="1" lang="zh-TW" altLang="en-US" dirty="0"/>
          </a:p>
        </p:txBody>
      </p:sp>
      <p:sp>
        <p:nvSpPr>
          <p:cNvPr id="10" name="標題 1">
            <a:extLst>
              <a:ext uri="{FF2B5EF4-FFF2-40B4-BE49-F238E27FC236}">
                <a16:creationId xmlns:a16="http://schemas.microsoft.com/office/drawing/2014/main" id="{0E7A0ECF-E1F8-4234-364B-894A6C0FD714}"/>
              </a:ext>
            </a:extLst>
          </p:cNvPr>
          <p:cNvSpPr>
            <a:spLocks noGrp="1"/>
          </p:cNvSpPr>
          <p:nvPr>
            <p:ph type="title"/>
          </p:nvPr>
        </p:nvSpPr>
        <p:spPr>
          <a:xfrm>
            <a:off x="2871792" y="0"/>
            <a:ext cx="7076880" cy="651600"/>
          </a:xfrm>
        </p:spPr>
        <p:txBody>
          <a:bodyPr/>
          <a:lstStyle/>
          <a:p>
            <a:pPr algn="l"/>
            <a:r>
              <a:rPr lang="en" altLang="zh-TW" b="1" i="0" dirty="0">
                <a:solidFill>
                  <a:srgbClr val="000000"/>
                </a:solidFill>
                <a:effectLst/>
                <a:latin typeface="+mj-lt"/>
              </a:rPr>
              <a:t>Molecular Fingerprint</a:t>
            </a:r>
            <a:endParaRPr kumimoji="1" lang="zh-TW" altLang="en-US" dirty="0">
              <a:latin typeface="+mj-lt"/>
            </a:endParaRPr>
          </a:p>
        </p:txBody>
      </p:sp>
    </p:spTree>
    <p:extLst>
      <p:ext uri="{BB962C8B-B14F-4D97-AF65-F5344CB8AC3E}">
        <p14:creationId xmlns:p14="http://schemas.microsoft.com/office/powerpoint/2010/main" val="92690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CB7E71-A5A1-DFF2-B4B4-4FD95F95CDD5}"/>
              </a:ext>
            </a:extLst>
          </p:cNvPr>
          <p:cNvSpPr>
            <a:spLocks noGrp="1"/>
          </p:cNvSpPr>
          <p:nvPr>
            <p:ph type="title"/>
          </p:nvPr>
        </p:nvSpPr>
        <p:spPr/>
        <p:txBody>
          <a:bodyPr/>
          <a:lstStyle/>
          <a:p>
            <a:r>
              <a:rPr lang="en-US" altLang="zh-TW" dirty="0"/>
              <a:t>Interactive</a:t>
            </a:r>
            <a:endParaRPr kumimoji="1" lang="zh-TW" altLang="en-US" dirty="0"/>
          </a:p>
        </p:txBody>
      </p:sp>
      <p:sp>
        <p:nvSpPr>
          <p:cNvPr id="4" name="投影片編號版面配置區 3">
            <a:extLst>
              <a:ext uri="{FF2B5EF4-FFF2-40B4-BE49-F238E27FC236}">
                <a16:creationId xmlns:a16="http://schemas.microsoft.com/office/drawing/2014/main" id="{5697F6FD-F093-DAB4-2F9C-541778AD7192}"/>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
        <p:nvSpPr>
          <p:cNvPr id="5" name="內容版面配置區 2">
            <a:extLst>
              <a:ext uri="{FF2B5EF4-FFF2-40B4-BE49-F238E27FC236}">
                <a16:creationId xmlns:a16="http://schemas.microsoft.com/office/drawing/2014/main" id="{42876338-1972-7F0F-9E2B-F88965C7AE50}"/>
              </a:ext>
            </a:extLst>
          </p:cNvPr>
          <p:cNvSpPr>
            <a:spLocks noGrp="1"/>
          </p:cNvSpPr>
          <p:nvPr>
            <p:ph idx="1"/>
          </p:nvPr>
        </p:nvSpPr>
        <p:spPr>
          <a:xfrm>
            <a:off x="170688" y="879893"/>
            <a:ext cx="8973312" cy="5408763"/>
          </a:xfrm>
        </p:spPr>
        <p:txBody>
          <a:bodyPr>
            <a:normAutofit/>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AutoNum type="arabicPeriod" startAt="3"/>
            </a:pPr>
            <a:r>
              <a:rPr kumimoji="1" lang="en-US" altLang="zh-TW" dirty="0"/>
              <a:t>Click </a:t>
            </a:r>
            <a:r>
              <a:rPr kumimoji="1" lang="en-US" altLang="zh-TW" dirty="0" err="1"/>
              <a:t>smi.ipynb</a:t>
            </a:r>
            <a:endParaRPr kumimoji="1" lang="en-US" altLang="zh-TW" dirty="0"/>
          </a:p>
          <a:p>
            <a:pPr marL="457200" indent="-457200">
              <a:buAutoNum type="arabicPeriod" startAt="3"/>
            </a:pPr>
            <a:r>
              <a:rPr kumimoji="1" lang="en-US" altLang="zh-TW" dirty="0"/>
              <a:t>Run kernel</a:t>
            </a:r>
          </a:p>
          <a:p>
            <a:pPr marL="457200" indent="-457200" algn="l">
              <a:buAutoNum type="arabicPeriod" startAt="3"/>
            </a:pPr>
            <a:r>
              <a:rPr kumimoji="1" lang="en-US" altLang="zh-TW" dirty="0"/>
              <a:t>We can used python package</a:t>
            </a:r>
            <a:br>
              <a:rPr kumimoji="1" lang="en-US" altLang="zh-TW" dirty="0"/>
            </a:br>
            <a:r>
              <a:rPr kumimoji="1" lang="en-US" altLang="zh-TW" dirty="0"/>
              <a:t>easily show smile string to </a:t>
            </a:r>
            <a:br>
              <a:rPr kumimoji="1" lang="en-US" altLang="zh-TW" dirty="0"/>
            </a:br>
            <a:r>
              <a:rPr kumimoji="1" lang="en-US" altLang="zh-TW" dirty="0"/>
              <a:t>molecules</a:t>
            </a:r>
          </a:p>
        </p:txBody>
      </p:sp>
      <p:pic>
        <p:nvPicPr>
          <p:cNvPr id="7" name="圖片 6">
            <a:extLst>
              <a:ext uri="{FF2B5EF4-FFF2-40B4-BE49-F238E27FC236}">
                <a16:creationId xmlns:a16="http://schemas.microsoft.com/office/drawing/2014/main" id="{6F0F822F-8AFB-4151-4B68-604A9C01B057}"/>
              </a:ext>
            </a:extLst>
          </p:cNvPr>
          <p:cNvPicPr>
            <a:picLocks noChangeAspect="1"/>
          </p:cNvPicPr>
          <p:nvPr/>
        </p:nvPicPr>
        <p:blipFill>
          <a:blip r:embed="rId2"/>
          <a:stretch>
            <a:fillRect/>
          </a:stretch>
        </p:blipFill>
        <p:spPr>
          <a:xfrm>
            <a:off x="4892290" y="1922585"/>
            <a:ext cx="4097998" cy="3994251"/>
          </a:xfrm>
          <a:prstGeom prst="rect">
            <a:avLst/>
          </a:prstGeom>
        </p:spPr>
      </p:pic>
    </p:spTree>
    <p:extLst>
      <p:ext uri="{BB962C8B-B14F-4D97-AF65-F5344CB8AC3E}">
        <p14:creationId xmlns:p14="http://schemas.microsoft.com/office/powerpoint/2010/main" val="213897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0E3310-885E-3A81-4F2E-44E830D83B3D}"/>
              </a:ext>
            </a:extLst>
          </p:cNvPr>
          <p:cNvSpPr>
            <a:spLocks noGrp="1"/>
          </p:cNvSpPr>
          <p:nvPr>
            <p:ph type="title"/>
          </p:nvPr>
        </p:nvSpPr>
        <p:spPr>
          <a:xfrm>
            <a:off x="2932752" y="59692"/>
            <a:ext cx="5546784" cy="651600"/>
          </a:xfrm>
        </p:spPr>
        <p:txBody>
          <a:bodyPr/>
          <a:lstStyle/>
          <a:p>
            <a:r>
              <a:rPr kumimoji="1" lang="en-US" altLang="zh-TW" dirty="0"/>
              <a:t>What is Machine Learning</a:t>
            </a:r>
            <a:endParaRPr kumimoji="1" lang="zh-TW" altLang="en-US" dirty="0"/>
          </a:p>
        </p:txBody>
      </p:sp>
      <p:sp>
        <p:nvSpPr>
          <p:cNvPr id="3" name="內容版面配置區 2">
            <a:extLst>
              <a:ext uri="{FF2B5EF4-FFF2-40B4-BE49-F238E27FC236}">
                <a16:creationId xmlns:a16="http://schemas.microsoft.com/office/drawing/2014/main" id="{24BD182A-E9FA-4D5B-B7F3-82C0F7532507}"/>
              </a:ext>
            </a:extLst>
          </p:cNvPr>
          <p:cNvSpPr>
            <a:spLocks noGrp="1"/>
          </p:cNvSpPr>
          <p:nvPr>
            <p:ph idx="1"/>
          </p:nvPr>
        </p:nvSpPr>
        <p:spPr>
          <a:xfrm>
            <a:off x="228600" y="788124"/>
            <a:ext cx="8686800" cy="5408763"/>
          </a:xfrm>
        </p:spPr>
        <p:txBody>
          <a:bodyPr>
            <a:normAutofit/>
          </a:bodyPr>
          <a:lstStyle/>
          <a:p>
            <a:r>
              <a:rPr lang="en" altLang="zh-TW" sz="2000" b="0" i="0" dirty="0">
                <a:effectLst/>
              </a:rPr>
              <a:t>Machine learning is a branch of</a:t>
            </a:r>
            <a:r>
              <a:rPr lang="en" altLang="zh-TW" sz="2000" b="0" i="0" strike="noStrike" dirty="0">
                <a:effectLst/>
              </a:rPr>
              <a:t> artificial intelligence (AI) </a:t>
            </a:r>
            <a:r>
              <a:rPr lang="en" altLang="zh-TW" sz="2000" b="0" i="0" dirty="0">
                <a:effectLst/>
              </a:rPr>
              <a:t> and computer science which focuses on the use of data and algorithms to imitate the way that humans learn, gradually improving its accuracy.</a:t>
            </a:r>
          </a:p>
          <a:p>
            <a:r>
              <a:rPr lang="en" altLang="zh-TW" sz="2000" b="0" i="0" dirty="0">
                <a:effectLst/>
              </a:rPr>
              <a:t>Machine learning is a crucial part of data science. It involves using algorithms and statistical methods to classify, predict, and discover insights in large datasets.</a:t>
            </a:r>
            <a:r>
              <a:rPr lang="en" altLang="zh-TW" sz="1600" b="0" i="0" dirty="0">
                <a:solidFill>
                  <a:srgbClr val="161616"/>
                </a:solidFill>
                <a:effectLst/>
              </a:rPr>
              <a:t>  </a:t>
            </a:r>
            <a:endParaRPr kumimoji="1" lang="en" altLang="zh-TW" sz="2000" dirty="0"/>
          </a:p>
        </p:txBody>
      </p:sp>
      <p:sp>
        <p:nvSpPr>
          <p:cNvPr id="4" name="投影片編號版面配置區 3">
            <a:extLst>
              <a:ext uri="{FF2B5EF4-FFF2-40B4-BE49-F238E27FC236}">
                <a16:creationId xmlns:a16="http://schemas.microsoft.com/office/drawing/2014/main" id="{C1060A27-7543-126B-F122-9D4E25C73AF2}"/>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6" name="Picture 2" descr="Fig. 1">
            <a:extLst>
              <a:ext uri="{FF2B5EF4-FFF2-40B4-BE49-F238E27FC236}">
                <a16:creationId xmlns:a16="http://schemas.microsoft.com/office/drawing/2014/main" id="{84E21F04-6DEE-F7BD-CCD3-A740FAE8A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787" y="2964496"/>
            <a:ext cx="6062209" cy="343630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C9F2A0FD-C5B1-3A62-8BE3-902C89770301}"/>
              </a:ext>
            </a:extLst>
          </p:cNvPr>
          <p:cNvSpPr txBox="1"/>
          <p:nvPr/>
        </p:nvSpPr>
        <p:spPr>
          <a:xfrm>
            <a:off x="1753787" y="6488693"/>
            <a:ext cx="6400800" cy="307777"/>
          </a:xfrm>
          <a:prstGeom prst="rect">
            <a:avLst/>
          </a:prstGeom>
          <a:noFill/>
        </p:spPr>
        <p:txBody>
          <a:bodyPr wrap="square">
            <a:spAutoFit/>
          </a:bodyPr>
          <a:lstStyle/>
          <a:p>
            <a:r>
              <a:rPr lang="en" altLang="zh-TW" sz="1400" b="0" i="0" dirty="0">
                <a:solidFill>
                  <a:srgbClr val="222222"/>
                </a:solidFill>
                <a:effectLst/>
                <a:latin typeface="Arial" panose="020B0604020202020204" pitchFamily="34" charset="0"/>
                <a:cs typeface="Arial" panose="020B0604020202020204" pitchFamily="34" charset="0"/>
              </a:rPr>
              <a:t>Choudhary, K., </a:t>
            </a:r>
            <a:r>
              <a:rPr lang="en" altLang="zh-TW" sz="1400" b="0" i="0" dirty="0" err="1">
                <a:solidFill>
                  <a:srgbClr val="222222"/>
                </a:solidFill>
                <a:effectLst/>
                <a:latin typeface="Arial" panose="020B0604020202020204" pitchFamily="34" charset="0"/>
                <a:cs typeface="Arial" panose="020B0604020202020204" pitchFamily="34" charset="0"/>
              </a:rPr>
              <a:t>DeCost</a:t>
            </a:r>
            <a:r>
              <a:rPr lang="en" altLang="zh-TW" sz="1400" b="0" i="0" dirty="0">
                <a:solidFill>
                  <a:srgbClr val="222222"/>
                </a:solidFill>
                <a:effectLst/>
                <a:latin typeface="Arial" panose="020B0604020202020204" pitchFamily="34" charset="0"/>
                <a:cs typeface="Arial" panose="020B0604020202020204" pitchFamily="34" charset="0"/>
              </a:rPr>
              <a:t>, B., Chen, C. </a:t>
            </a:r>
            <a:r>
              <a:rPr lang="en" altLang="zh-TW" sz="1400" b="0" i="1" dirty="0">
                <a:solidFill>
                  <a:srgbClr val="222222"/>
                </a:solidFill>
                <a:effectLst/>
                <a:latin typeface="Arial" panose="020B0604020202020204" pitchFamily="34" charset="0"/>
                <a:cs typeface="Arial" panose="020B0604020202020204" pitchFamily="34" charset="0"/>
              </a:rPr>
              <a:t>et al.</a:t>
            </a:r>
            <a:r>
              <a:rPr lang="en" altLang="zh-TW" sz="1400" b="0" i="0" dirty="0">
                <a:solidFill>
                  <a:srgbClr val="222222"/>
                </a:solidFill>
                <a:effectLst/>
                <a:latin typeface="Arial" panose="020B0604020202020204" pitchFamily="34" charset="0"/>
                <a:cs typeface="Arial" panose="020B0604020202020204" pitchFamily="34" charset="0"/>
              </a:rPr>
              <a:t> </a:t>
            </a:r>
            <a:r>
              <a:rPr lang="en" altLang="zh-TW" sz="1400" b="0" i="1" dirty="0" err="1">
                <a:solidFill>
                  <a:srgbClr val="222222"/>
                </a:solidFill>
                <a:effectLst/>
                <a:latin typeface="Arial" panose="020B0604020202020204" pitchFamily="34" charset="0"/>
                <a:cs typeface="Arial" panose="020B0604020202020204" pitchFamily="34" charset="0"/>
              </a:rPr>
              <a:t>npj</a:t>
            </a:r>
            <a:r>
              <a:rPr lang="en" altLang="zh-TW" sz="1400" b="0" i="1" dirty="0">
                <a:solidFill>
                  <a:srgbClr val="222222"/>
                </a:solidFill>
                <a:effectLst/>
                <a:latin typeface="Arial" panose="020B0604020202020204" pitchFamily="34" charset="0"/>
                <a:cs typeface="Arial" panose="020B0604020202020204" pitchFamily="34" charset="0"/>
              </a:rPr>
              <a:t> </a:t>
            </a:r>
            <a:r>
              <a:rPr lang="en" altLang="zh-TW" sz="1400" b="0" i="1" dirty="0" err="1">
                <a:solidFill>
                  <a:srgbClr val="222222"/>
                </a:solidFill>
                <a:effectLst/>
                <a:latin typeface="Arial" panose="020B0604020202020204" pitchFamily="34" charset="0"/>
                <a:cs typeface="Arial" panose="020B0604020202020204" pitchFamily="34" charset="0"/>
              </a:rPr>
              <a:t>Comput</a:t>
            </a:r>
            <a:r>
              <a:rPr lang="en" altLang="zh-TW" sz="1400" b="0" i="1" dirty="0">
                <a:solidFill>
                  <a:srgbClr val="222222"/>
                </a:solidFill>
                <a:effectLst/>
                <a:latin typeface="Arial" panose="020B0604020202020204" pitchFamily="34" charset="0"/>
                <a:cs typeface="Arial" panose="020B0604020202020204" pitchFamily="34" charset="0"/>
              </a:rPr>
              <a:t> Mater</a:t>
            </a:r>
            <a:r>
              <a:rPr lang="en" altLang="zh-TW" sz="1400" b="0" i="0" dirty="0">
                <a:solidFill>
                  <a:srgbClr val="222222"/>
                </a:solidFill>
                <a:effectLst/>
                <a:latin typeface="Arial" panose="020B0604020202020204" pitchFamily="34" charset="0"/>
                <a:cs typeface="Arial" panose="020B0604020202020204" pitchFamily="34" charset="0"/>
              </a:rPr>
              <a:t> </a:t>
            </a:r>
            <a:r>
              <a:rPr lang="en" altLang="zh-TW" sz="1400" b="1" i="0" dirty="0">
                <a:solidFill>
                  <a:srgbClr val="222222"/>
                </a:solidFill>
                <a:effectLst/>
                <a:latin typeface="Arial" panose="020B0604020202020204" pitchFamily="34" charset="0"/>
                <a:cs typeface="Arial" panose="020B0604020202020204" pitchFamily="34" charset="0"/>
              </a:rPr>
              <a:t>8, </a:t>
            </a:r>
            <a:r>
              <a:rPr lang="en" altLang="zh-TW" sz="1400" b="0" i="0" dirty="0">
                <a:solidFill>
                  <a:srgbClr val="222222"/>
                </a:solidFill>
                <a:effectLst/>
                <a:latin typeface="Arial" panose="020B0604020202020204" pitchFamily="34" charset="0"/>
                <a:cs typeface="Arial" panose="020B0604020202020204" pitchFamily="34" charset="0"/>
              </a:rPr>
              <a:t>59 (2022)</a:t>
            </a:r>
            <a:endParaRPr lang="zh-TW"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8946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7A8804-D956-97E9-D91D-0A0775E93EE1}"/>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C1C66765-01B3-C143-AB43-312EA33A1284}"/>
              </a:ext>
            </a:extLst>
          </p:cNvPr>
          <p:cNvSpPr>
            <a:spLocks noGrp="1"/>
          </p:cNvSpPr>
          <p:nvPr>
            <p:ph idx="1"/>
          </p:nvPr>
        </p:nvSpPr>
        <p:spPr/>
        <p:txBody>
          <a:bodyPr/>
          <a:lstStyle/>
          <a:p>
            <a:pPr marL="0" indent="0">
              <a:buNone/>
            </a:pPr>
            <a:r>
              <a:rPr kumimoji="1" lang="en-US" altLang="zh-TW" dirty="0"/>
              <a:t>1.Click </a:t>
            </a:r>
            <a:r>
              <a:rPr kumimoji="1" lang="en-US" altLang="zh-TW" dirty="0" err="1"/>
              <a:t>smi_inform_retriver.ipynb</a:t>
            </a:r>
            <a:endParaRPr kumimoji="1" lang="en-US" altLang="zh-TW" dirty="0"/>
          </a:p>
          <a:p>
            <a:pPr marL="0" indent="0">
              <a:buNone/>
            </a:pPr>
            <a:r>
              <a:rPr kumimoji="1" lang="en-US" altLang="zh-TW" dirty="0"/>
              <a:t>2.Run kernel</a:t>
            </a:r>
          </a:p>
          <a:p>
            <a:pPr marL="0" indent="0" algn="l">
              <a:buNone/>
            </a:pPr>
            <a:r>
              <a:rPr kumimoji="1" lang="en-US" altLang="zh-TW" dirty="0"/>
              <a:t>3.Used </a:t>
            </a:r>
            <a:r>
              <a:rPr kumimoji="1" lang="en-US" altLang="zh-TW" dirty="0" err="1"/>
              <a:t>smi_infrom_retrivert</a:t>
            </a:r>
            <a:r>
              <a:rPr kumimoji="1" lang="en-US" altLang="zh-TW" dirty="0"/>
              <a:t> to </a:t>
            </a:r>
            <a:br>
              <a:rPr kumimoji="1" lang="en-US" altLang="zh-TW" dirty="0"/>
            </a:br>
            <a:r>
              <a:rPr kumimoji="1" lang="en-US" altLang="zh-TW" dirty="0"/>
              <a:t>   obtain </a:t>
            </a:r>
            <a:r>
              <a:rPr kumimoji="1" lang="en-US" altLang="zh-TW" dirty="0" err="1"/>
              <a:t>logP</a:t>
            </a:r>
            <a:r>
              <a:rPr kumimoji="1" lang="en-US" altLang="zh-TW" dirty="0"/>
              <a:t>, TPSA</a:t>
            </a:r>
          </a:p>
        </p:txBody>
      </p:sp>
      <p:sp>
        <p:nvSpPr>
          <p:cNvPr id="4" name="投影片編號版面配置區 3">
            <a:extLst>
              <a:ext uri="{FF2B5EF4-FFF2-40B4-BE49-F238E27FC236}">
                <a16:creationId xmlns:a16="http://schemas.microsoft.com/office/drawing/2014/main" id="{18642E79-7CFC-8FD5-2B45-CDC37E685041}"/>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pic>
        <p:nvPicPr>
          <p:cNvPr id="12290" name="Picture 2">
            <a:extLst>
              <a:ext uri="{FF2B5EF4-FFF2-40B4-BE49-F238E27FC236}">
                <a16:creationId xmlns:a16="http://schemas.microsoft.com/office/drawing/2014/main" id="{013EC2B9-A9F7-2371-0312-D302D805D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277" y="1413293"/>
            <a:ext cx="3456523" cy="526135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A995037-58A8-A1A5-8D0F-FC1D92306B9E}"/>
              </a:ext>
            </a:extLst>
          </p:cNvPr>
          <p:cNvSpPr txBox="1"/>
          <p:nvPr/>
        </p:nvSpPr>
        <p:spPr>
          <a:xfrm>
            <a:off x="5474678" y="1027302"/>
            <a:ext cx="1270541" cy="369332"/>
          </a:xfrm>
          <a:prstGeom prst="rect">
            <a:avLst/>
          </a:prstGeom>
          <a:noFill/>
        </p:spPr>
        <p:txBody>
          <a:bodyPr wrap="none" rtlCol="0">
            <a:spAutoFit/>
          </a:bodyPr>
          <a:lstStyle/>
          <a:p>
            <a:r>
              <a:rPr kumimoji="1" lang="en-US" altLang="zh-TW" dirty="0"/>
              <a:t>Work Flow</a:t>
            </a:r>
            <a:endParaRPr kumimoji="1" lang="zh-TW" altLang="en-US" dirty="0"/>
          </a:p>
        </p:txBody>
      </p:sp>
    </p:spTree>
    <p:extLst>
      <p:ext uri="{BB962C8B-B14F-4D97-AF65-F5344CB8AC3E}">
        <p14:creationId xmlns:p14="http://schemas.microsoft.com/office/powerpoint/2010/main" val="254374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5169F-C5D4-4799-12F0-5F13CDE88A79}"/>
              </a:ext>
            </a:extLst>
          </p:cNvPr>
          <p:cNvSpPr>
            <a:spLocks noGrp="1"/>
          </p:cNvSpPr>
          <p:nvPr>
            <p:ph type="title"/>
          </p:nvPr>
        </p:nvSpPr>
        <p:spPr/>
        <p:txBody>
          <a:bodyPr/>
          <a:lstStyle/>
          <a:p>
            <a:r>
              <a:rPr kumimoji="1" lang="en-US" altLang="zh-TW" dirty="0"/>
              <a:t>What is </a:t>
            </a:r>
            <a:r>
              <a:rPr kumimoji="1" lang="en-US" altLang="zh-TW" dirty="0" err="1"/>
              <a:t>logp</a:t>
            </a:r>
            <a:r>
              <a:rPr kumimoji="1" lang="en-US" altLang="zh-TW" dirty="0"/>
              <a:t> and TPSA </a:t>
            </a:r>
            <a:endParaRPr kumimoji="1" lang="zh-TW" altLang="en-US" dirty="0"/>
          </a:p>
        </p:txBody>
      </p:sp>
      <p:sp>
        <p:nvSpPr>
          <p:cNvPr id="3" name="內容版面配置區 2">
            <a:extLst>
              <a:ext uri="{FF2B5EF4-FFF2-40B4-BE49-F238E27FC236}">
                <a16:creationId xmlns:a16="http://schemas.microsoft.com/office/drawing/2014/main" id="{7E44CD1C-907A-1740-69BA-F95F7B4D029B}"/>
              </a:ext>
            </a:extLst>
          </p:cNvPr>
          <p:cNvSpPr>
            <a:spLocks noGrp="1"/>
          </p:cNvSpPr>
          <p:nvPr>
            <p:ph idx="1"/>
          </p:nvPr>
        </p:nvSpPr>
        <p:spPr>
          <a:xfrm>
            <a:off x="228600" y="874031"/>
            <a:ext cx="8686800" cy="5408763"/>
          </a:xfrm>
        </p:spPr>
        <p:txBody>
          <a:bodyPr>
            <a:normAutofit fontScale="92500"/>
          </a:bodyPr>
          <a:lstStyle/>
          <a:p>
            <a:pPr marL="0" indent="0" algn="l">
              <a:buNone/>
            </a:pPr>
            <a:r>
              <a:rPr lang="en" altLang="zh-TW" b="0" i="0" dirty="0">
                <a:solidFill>
                  <a:srgbClr val="374151"/>
                </a:solidFill>
                <a:effectLst/>
              </a:rPr>
              <a:t>1.LogP (Partition Coefficient): </a:t>
            </a:r>
            <a:r>
              <a:rPr lang="en" altLang="zh-TW" b="0" i="0" dirty="0" err="1">
                <a:solidFill>
                  <a:srgbClr val="374151"/>
                </a:solidFill>
                <a:effectLst/>
              </a:rPr>
              <a:t>LogP</a:t>
            </a:r>
            <a:r>
              <a:rPr lang="en" altLang="zh-TW" b="0" i="0" dirty="0">
                <a:solidFill>
                  <a:srgbClr val="374151"/>
                </a:solidFill>
                <a:effectLst/>
              </a:rPr>
              <a:t> stands for logarithm of the   </a:t>
            </a:r>
            <a:br>
              <a:rPr lang="en" altLang="zh-TW" b="0" i="0" dirty="0">
                <a:solidFill>
                  <a:srgbClr val="374151"/>
                </a:solidFill>
                <a:effectLst/>
              </a:rPr>
            </a:br>
            <a:r>
              <a:rPr lang="en" altLang="zh-TW" b="0" i="0" dirty="0">
                <a:solidFill>
                  <a:srgbClr val="374151"/>
                </a:solidFill>
                <a:effectLst/>
              </a:rPr>
              <a:t>   partition coefficient. It is a measure of the lipophilicity or </a:t>
            </a:r>
            <a:br>
              <a:rPr lang="en" altLang="zh-TW" b="0" i="0" dirty="0">
                <a:solidFill>
                  <a:srgbClr val="374151"/>
                </a:solidFill>
                <a:effectLst/>
              </a:rPr>
            </a:br>
            <a:r>
              <a:rPr lang="en" altLang="zh-TW" b="0" i="0" dirty="0">
                <a:solidFill>
                  <a:srgbClr val="374151"/>
                </a:solidFill>
                <a:effectLst/>
              </a:rPr>
              <a:t>   hydrophobicity of a molecule. </a:t>
            </a:r>
            <a:r>
              <a:rPr lang="en" altLang="zh-TW" b="0" i="0" dirty="0" err="1">
                <a:solidFill>
                  <a:srgbClr val="374151"/>
                </a:solidFill>
                <a:effectLst/>
              </a:rPr>
              <a:t>LogP</a:t>
            </a:r>
            <a:r>
              <a:rPr lang="en" altLang="zh-TW" b="0" i="0" dirty="0">
                <a:solidFill>
                  <a:srgbClr val="374151"/>
                </a:solidFill>
                <a:effectLst/>
              </a:rPr>
              <a:t> indicates how a molecule  </a:t>
            </a:r>
            <a:br>
              <a:rPr lang="en" altLang="zh-TW" b="0" i="0" dirty="0">
                <a:solidFill>
                  <a:srgbClr val="374151"/>
                </a:solidFill>
                <a:effectLst/>
              </a:rPr>
            </a:br>
            <a:r>
              <a:rPr lang="en" altLang="zh-TW" b="0" i="0" dirty="0">
                <a:solidFill>
                  <a:srgbClr val="374151"/>
                </a:solidFill>
                <a:effectLst/>
              </a:rPr>
              <a:t>   partitions between a nonpolar solvent (usually octanol) and water.</a:t>
            </a:r>
          </a:p>
          <a:p>
            <a:pPr algn="l">
              <a:buFont typeface="+mj-lt"/>
              <a:buAutoNum type="arabicPeriod"/>
            </a:pPr>
            <a:endParaRPr lang="en" altLang="zh-TW" b="0" i="0" dirty="0">
              <a:solidFill>
                <a:srgbClr val="374151"/>
              </a:solidFill>
              <a:effectLst/>
            </a:endParaRPr>
          </a:p>
          <a:p>
            <a:pPr marL="0" indent="0" algn="l">
              <a:buNone/>
            </a:pPr>
            <a:endParaRPr lang="en" altLang="zh-TW" dirty="0">
              <a:solidFill>
                <a:srgbClr val="374151"/>
              </a:solidFill>
            </a:endParaRPr>
          </a:p>
          <a:p>
            <a:pPr marL="0" indent="0" algn="l">
              <a:buNone/>
            </a:pPr>
            <a:endParaRPr lang="en" altLang="zh-TW" b="0" i="0" dirty="0">
              <a:solidFill>
                <a:srgbClr val="374151"/>
              </a:solidFill>
              <a:effectLst/>
            </a:endParaRPr>
          </a:p>
          <a:p>
            <a:pPr marL="0" indent="0" algn="l">
              <a:buNone/>
            </a:pPr>
            <a:r>
              <a:rPr lang="en" altLang="zh-TW" b="0" i="0" dirty="0">
                <a:solidFill>
                  <a:srgbClr val="374151"/>
                </a:solidFill>
                <a:effectLst/>
              </a:rPr>
              <a:t>2.TPSA (Topological Polar Surface Area): TPSA represents the total </a:t>
            </a:r>
            <a:br>
              <a:rPr lang="en" altLang="zh-TW" b="0" i="0" dirty="0">
                <a:solidFill>
                  <a:srgbClr val="374151"/>
                </a:solidFill>
                <a:effectLst/>
              </a:rPr>
            </a:br>
            <a:r>
              <a:rPr lang="en" altLang="zh-TW" b="0" i="0" dirty="0">
                <a:solidFill>
                  <a:srgbClr val="374151"/>
                </a:solidFill>
                <a:effectLst/>
              </a:rPr>
              <a:t>   polar surface area of a molecule. It is a measure of the surface </a:t>
            </a:r>
            <a:br>
              <a:rPr lang="en" altLang="zh-TW" b="0" i="0" dirty="0">
                <a:solidFill>
                  <a:srgbClr val="374151"/>
                </a:solidFill>
                <a:effectLst/>
              </a:rPr>
            </a:br>
            <a:r>
              <a:rPr lang="en" altLang="zh-TW" b="0" i="0" dirty="0">
                <a:solidFill>
                  <a:srgbClr val="374151"/>
                </a:solidFill>
                <a:effectLst/>
              </a:rPr>
              <a:t>   area of a molecule that is involved in polar interactions, such as </a:t>
            </a:r>
            <a:br>
              <a:rPr lang="en" altLang="zh-TW" b="0" i="0" dirty="0">
                <a:solidFill>
                  <a:srgbClr val="374151"/>
                </a:solidFill>
                <a:effectLst/>
              </a:rPr>
            </a:br>
            <a:r>
              <a:rPr lang="en" altLang="zh-TW" b="0" i="0" dirty="0">
                <a:solidFill>
                  <a:srgbClr val="374151"/>
                </a:solidFill>
                <a:effectLst/>
              </a:rPr>
              <a:t>   hydrogen bonding and dipole-dipole interactions. TPSA is </a:t>
            </a:r>
            <a:br>
              <a:rPr lang="en" altLang="zh-TW" b="0" i="0" dirty="0">
                <a:solidFill>
                  <a:srgbClr val="374151"/>
                </a:solidFill>
                <a:effectLst/>
              </a:rPr>
            </a:br>
            <a:r>
              <a:rPr lang="en" altLang="zh-TW" b="0" i="0" dirty="0">
                <a:solidFill>
                  <a:srgbClr val="374151"/>
                </a:solidFill>
                <a:effectLst/>
              </a:rPr>
              <a:t>   calculated by summing up the contributions of individual polar   </a:t>
            </a:r>
            <a:br>
              <a:rPr lang="en" altLang="zh-TW" b="0" i="0" dirty="0">
                <a:solidFill>
                  <a:srgbClr val="374151"/>
                </a:solidFill>
                <a:effectLst/>
              </a:rPr>
            </a:br>
            <a:r>
              <a:rPr lang="en" altLang="zh-TW" b="0" i="0" dirty="0">
                <a:solidFill>
                  <a:srgbClr val="374151"/>
                </a:solidFill>
                <a:effectLst/>
              </a:rPr>
              <a:t>   atoms and functional groups in the molecule.</a:t>
            </a:r>
            <a:br>
              <a:rPr lang="en" altLang="zh-TW" dirty="0"/>
            </a:br>
            <a:endParaRPr kumimoji="1" lang="zh-TW" altLang="en-US" dirty="0"/>
          </a:p>
        </p:txBody>
      </p:sp>
      <p:sp>
        <p:nvSpPr>
          <p:cNvPr id="4" name="投影片編號版面配置區 3">
            <a:extLst>
              <a:ext uri="{FF2B5EF4-FFF2-40B4-BE49-F238E27FC236}">
                <a16:creationId xmlns:a16="http://schemas.microsoft.com/office/drawing/2014/main" id="{6223485A-C3B0-DFCF-4912-4BB9D5580F48}"/>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pic>
        <p:nvPicPr>
          <p:cNvPr id="9" name="圖片 8">
            <a:extLst>
              <a:ext uri="{FF2B5EF4-FFF2-40B4-BE49-F238E27FC236}">
                <a16:creationId xmlns:a16="http://schemas.microsoft.com/office/drawing/2014/main" id="{A314A77F-D077-D845-162C-D50810987737}"/>
              </a:ext>
            </a:extLst>
          </p:cNvPr>
          <p:cNvPicPr>
            <a:picLocks noChangeAspect="1"/>
          </p:cNvPicPr>
          <p:nvPr/>
        </p:nvPicPr>
        <p:blipFill>
          <a:blip r:embed="rId2"/>
          <a:stretch>
            <a:fillRect/>
          </a:stretch>
        </p:blipFill>
        <p:spPr>
          <a:xfrm>
            <a:off x="1399930" y="2430528"/>
            <a:ext cx="5816600" cy="1282700"/>
          </a:xfrm>
          <a:prstGeom prst="rect">
            <a:avLst/>
          </a:prstGeom>
        </p:spPr>
      </p:pic>
    </p:spTree>
    <p:extLst>
      <p:ext uri="{BB962C8B-B14F-4D97-AF65-F5344CB8AC3E}">
        <p14:creationId xmlns:p14="http://schemas.microsoft.com/office/powerpoint/2010/main" val="56821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765886-4AF8-DB12-8D91-E72C3CD2201E}"/>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0C7C8A7-8779-2D91-5AC5-4EE9440B2739}"/>
              </a:ext>
            </a:extLst>
          </p:cNvPr>
          <p:cNvSpPr>
            <a:spLocks noGrp="1"/>
          </p:cNvSpPr>
          <p:nvPr>
            <p:ph idx="1"/>
          </p:nvPr>
        </p:nvSpPr>
        <p:spPr/>
        <p:txBody>
          <a:bodyPr/>
          <a:lstStyle/>
          <a:p>
            <a:pPr marL="0" indent="0">
              <a:buNone/>
            </a:pPr>
            <a:r>
              <a:rPr kumimoji="1" lang="en-US" altLang="zh-TW" dirty="0"/>
              <a:t>1.Go to Exercise 2</a:t>
            </a:r>
          </a:p>
          <a:p>
            <a:pPr marL="0" indent="0">
              <a:buNone/>
            </a:pPr>
            <a:r>
              <a:rPr kumimoji="1" lang="en-US" altLang="zh-TW" dirty="0"/>
              <a:t>2.Sbatch </a:t>
            </a:r>
            <a:r>
              <a:rPr kumimoji="1" lang="en-US" altLang="zh-TW" dirty="0" err="1"/>
              <a:t>submit_training.sh</a:t>
            </a:r>
            <a:endParaRPr kumimoji="1" lang="en-US" altLang="zh-TW" dirty="0"/>
          </a:p>
          <a:p>
            <a:pPr marL="0" indent="0">
              <a:buNone/>
            </a:pPr>
            <a:r>
              <a:rPr kumimoji="1" lang="en-US" altLang="zh-TW" dirty="0"/>
              <a:t>3.Training a model to predict  molecules property</a:t>
            </a:r>
          </a:p>
        </p:txBody>
      </p:sp>
      <p:sp>
        <p:nvSpPr>
          <p:cNvPr id="4" name="投影片編號版面配置區 3">
            <a:extLst>
              <a:ext uri="{FF2B5EF4-FFF2-40B4-BE49-F238E27FC236}">
                <a16:creationId xmlns:a16="http://schemas.microsoft.com/office/drawing/2014/main" id="{EF4AA963-695B-2FB0-FB60-29843135C441}"/>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pic>
        <p:nvPicPr>
          <p:cNvPr id="15362" name="Picture 2">
            <a:extLst>
              <a:ext uri="{FF2B5EF4-FFF2-40B4-BE49-F238E27FC236}">
                <a16:creationId xmlns:a16="http://schemas.microsoft.com/office/drawing/2014/main" id="{147C36D0-D446-835F-11CE-BD33F00F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946" y="2624138"/>
            <a:ext cx="6430108" cy="361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68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D41AA0-20F6-ACBC-2929-763C2EA058AE}"/>
              </a:ext>
            </a:extLst>
          </p:cNvPr>
          <p:cNvSpPr>
            <a:spLocks noGrp="1"/>
          </p:cNvSpPr>
          <p:nvPr>
            <p:ph type="title"/>
          </p:nvPr>
        </p:nvSpPr>
        <p:spPr>
          <a:xfrm>
            <a:off x="2823493" y="0"/>
            <a:ext cx="5675738" cy="651600"/>
          </a:xfrm>
        </p:spPr>
        <p:txBody>
          <a:bodyPr/>
          <a:lstStyle/>
          <a:p>
            <a:r>
              <a:rPr kumimoji="1" lang="en-US" altLang="zh-TW" dirty="0"/>
              <a:t>Details about training model</a:t>
            </a:r>
            <a:endParaRPr kumimoji="1" lang="zh-TW" altLang="en-US" dirty="0"/>
          </a:p>
        </p:txBody>
      </p:sp>
      <p:sp>
        <p:nvSpPr>
          <p:cNvPr id="3" name="內容版面配置區 2">
            <a:extLst>
              <a:ext uri="{FF2B5EF4-FFF2-40B4-BE49-F238E27FC236}">
                <a16:creationId xmlns:a16="http://schemas.microsoft.com/office/drawing/2014/main" id="{D4D8FE04-A2E5-67B3-59D4-7B9B6814847C}"/>
              </a:ext>
            </a:extLst>
          </p:cNvPr>
          <p:cNvSpPr>
            <a:spLocks noGrp="1"/>
          </p:cNvSpPr>
          <p:nvPr>
            <p:ph idx="1"/>
          </p:nvPr>
        </p:nvSpPr>
        <p:spPr/>
        <p:txBody>
          <a:bodyPr>
            <a:normAutofit/>
          </a:bodyPr>
          <a:lstStyle/>
          <a:p>
            <a:pPr marL="0" indent="0">
              <a:buNone/>
            </a:pPr>
            <a:r>
              <a:rPr lang="en" altLang="zh-TW" b="1" i="0" dirty="0">
                <a:solidFill>
                  <a:srgbClr val="292929"/>
                </a:solidFill>
                <a:effectLst/>
                <a:latin typeface="+mn-lt"/>
              </a:rPr>
              <a:t>Dataset size = Iteration * </a:t>
            </a:r>
            <a:r>
              <a:rPr lang="en" altLang="zh-TW" b="1" i="0" dirty="0">
                <a:solidFill>
                  <a:srgbClr val="FF0000"/>
                </a:solidFill>
                <a:effectLst/>
                <a:latin typeface="+mn-lt"/>
              </a:rPr>
              <a:t>Batch size </a:t>
            </a:r>
            <a:r>
              <a:rPr lang="zh-TW" altLang="en" b="1" i="0" dirty="0">
                <a:solidFill>
                  <a:srgbClr val="292929"/>
                </a:solidFill>
                <a:effectLst/>
                <a:latin typeface="+mn-lt"/>
              </a:rPr>
              <a:t>（</a:t>
            </a:r>
            <a:r>
              <a:rPr lang="en" altLang="zh-TW" b="1" i="0" dirty="0">
                <a:solidFill>
                  <a:srgbClr val="292929"/>
                </a:solidFill>
                <a:effectLst/>
                <a:latin typeface="+mn-lt"/>
              </a:rPr>
              <a:t>1 Epoch</a:t>
            </a:r>
            <a:r>
              <a:rPr lang="zh-TW" altLang="en" b="1" i="0" dirty="0">
                <a:solidFill>
                  <a:srgbClr val="292929"/>
                </a:solidFill>
                <a:effectLst/>
                <a:latin typeface="+mn-lt"/>
              </a:rPr>
              <a:t>）</a:t>
            </a:r>
            <a:r>
              <a:rPr lang="en" altLang="zh-TW" b="1" i="0" dirty="0">
                <a:solidFill>
                  <a:srgbClr val="292929"/>
                </a:solidFill>
                <a:effectLst/>
                <a:latin typeface="+mn-lt"/>
              </a:rPr>
              <a:t>Iteration = </a:t>
            </a:r>
            <a:r>
              <a:rPr lang="zh-TW" altLang="en" b="1" i="0" dirty="0">
                <a:solidFill>
                  <a:srgbClr val="292929"/>
                </a:solidFill>
                <a:effectLst/>
                <a:latin typeface="+mn-lt"/>
              </a:rPr>
              <a:t>（</a:t>
            </a:r>
            <a:r>
              <a:rPr lang="en" altLang="zh-TW" b="1" i="0" dirty="0">
                <a:solidFill>
                  <a:srgbClr val="292929"/>
                </a:solidFill>
                <a:effectLst/>
                <a:latin typeface="+mn-lt"/>
              </a:rPr>
              <a:t>Data set size / </a:t>
            </a:r>
            <a:r>
              <a:rPr lang="en" altLang="zh-TW" b="1" i="0" dirty="0">
                <a:solidFill>
                  <a:srgbClr val="FF0000"/>
                </a:solidFill>
                <a:effectLst/>
                <a:latin typeface="+mn-lt"/>
              </a:rPr>
              <a:t>Batch size</a:t>
            </a:r>
            <a:r>
              <a:rPr lang="zh-TW" altLang="en" b="1" i="0" dirty="0">
                <a:solidFill>
                  <a:srgbClr val="292929"/>
                </a:solidFill>
                <a:effectLst/>
                <a:latin typeface="+mn-lt"/>
              </a:rPr>
              <a:t>）* </a:t>
            </a:r>
            <a:r>
              <a:rPr lang="en" altLang="zh-TW" b="1" i="0" dirty="0">
                <a:solidFill>
                  <a:srgbClr val="292929"/>
                </a:solidFill>
                <a:effectLst/>
                <a:latin typeface="+mn-lt"/>
              </a:rPr>
              <a:t>Epoch</a:t>
            </a:r>
            <a:endParaRPr lang="en" altLang="zh-TW" b="1" i="1" dirty="0">
              <a:solidFill>
                <a:srgbClr val="292929"/>
              </a:solidFill>
              <a:effectLst/>
              <a:latin typeface="+mn-lt"/>
            </a:endParaRPr>
          </a:p>
          <a:p>
            <a:endParaRPr lang="en" altLang="zh-TW" b="0" i="1" dirty="0">
              <a:solidFill>
                <a:srgbClr val="292929"/>
              </a:solidFill>
              <a:effectLst/>
              <a:latin typeface="+mn-lt"/>
            </a:endParaRPr>
          </a:p>
        </p:txBody>
      </p:sp>
      <p:sp>
        <p:nvSpPr>
          <p:cNvPr id="4" name="投影片編號版面配置區 3">
            <a:extLst>
              <a:ext uri="{FF2B5EF4-FFF2-40B4-BE49-F238E27FC236}">
                <a16:creationId xmlns:a16="http://schemas.microsoft.com/office/drawing/2014/main" id="{1AA701D6-2370-FB37-DACA-3C250A2E1AB7}"/>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14338" name="Picture 2" descr="epoch batch size">
            <a:extLst>
              <a:ext uri="{FF2B5EF4-FFF2-40B4-BE49-F238E27FC236}">
                <a16:creationId xmlns:a16="http://schemas.microsoft.com/office/drawing/2014/main" id="{D5C0C9E9-AF35-8F50-3644-B1444BF78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765" y="2451415"/>
            <a:ext cx="4770315" cy="352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584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ABA78-F9F6-6620-1BB8-F1D42BC977BF}"/>
              </a:ext>
            </a:extLst>
          </p:cNvPr>
          <p:cNvSpPr>
            <a:spLocks noGrp="1"/>
          </p:cNvSpPr>
          <p:nvPr>
            <p:ph type="title"/>
          </p:nvPr>
        </p:nvSpPr>
        <p:spPr>
          <a:xfrm>
            <a:off x="2706262" y="0"/>
            <a:ext cx="7164568" cy="651600"/>
          </a:xfrm>
        </p:spPr>
        <p:txBody>
          <a:bodyPr/>
          <a:lstStyle/>
          <a:p>
            <a:r>
              <a:rPr kumimoji="1" lang="en-US" altLang="zh-TW" sz="2400" dirty="0"/>
              <a:t>How batch size effect gradient descent</a:t>
            </a:r>
            <a:endParaRPr kumimoji="1" lang="zh-TW" altLang="en-US" sz="2400" dirty="0"/>
          </a:p>
        </p:txBody>
      </p:sp>
      <p:sp>
        <p:nvSpPr>
          <p:cNvPr id="4" name="投影片編號版面配置區 3">
            <a:extLst>
              <a:ext uri="{FF2B5EF4-FFF2-40B4-BE49-F238E27FC236}">
                <a16:creationId xmlns:a16="http://schemas.microsoft.com/office/drawing/2014/main" id="{FEEEDD4A-F3D0-5916-0A87-5AFD02836EA8}"/>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pic>
        <p:nvPicPr>
          <p:cNvPr id="16388" name="Picture 4">
            <a:extLst>
              <a:ext uri="{FF2B5EF4-FFF2-40B4-BE49-F238E27FC236}">
                <a16:creationId xmlns:a16="http://schemas.microsoft.com/office/drawing/2014/main" id="{590A4956-884E-BA7A-DDF6-60DF25CEB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8" y="1292400"/>
            <a:ext cx="4462132" cy="42732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E8B3D94-249D-170E-04CF-58433FAC855E}"/>
              </a:ext>
            </a:extLst>
          </p:cNvPr>
          <p:cNvSpPr txBox="1"/>
          <p:nvPr/>
        </p:nvSpPr>
        <p:spPr>
          <a:xfrm>
            <a:off x="1365737" y="5948440"/>
            <a:ext cx="1832553" cy="369332"/>
          </a:xfrm>
          <a:prstGeom prst="rect">
            <a:avLst/>
          </a:prstGeom>
          <a:noFill/>
        </p:spPr>
        <p:txBody>
          <a:bodyPr wrap="none" rtlCol="0">
            <a:spAutoFit/>
          </a:bodyPr>
          <a:lstStyle/>
          <a:p>
            <a:r>
              <a:rPr kumimoji="1" lang="en-US" altLang="zh-TW" dirty="0"/>
              <a:t>Batch size = 10 </a:t>
            </a:r>
            <a:endParaRPr kumimoji="1" lang="zh-TW" altLang="en-US" dirty="0"/>
          </a:p>
        </p:txBody>
      </p:sp>
      <p:pic>
        <p:nvPicPr>
          <p:cNvPr id="16390" name="Picture 6">
            <a:extLst>
              <a:ext uri="{FF2B5EF4-FFF2-40B4-BE49-F238E27FC236}">
                <a16:creationId xmlns:a16="http://schemas.microsoft.com/office/drawing/2014/main" id="{9ECBD8C8-E7AF-A66C-BA2D-8D4383A8E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2400"/>
            <a:ext cx="4462131" cy="42732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996A948E-3D61-21BF-0CA6-B99DD7000ABE}"/>
              </a:ext>
            </a:extLst>
          </p:cNvPr>
          <p:cNvSpPr txBox="1"/>
          <p:nvPr/>
        </p:nvSpPr>
        <p:spPr>
          <a:xfrm>
            <a:off x="5849814" y="5948440"/>
            <a:ext cx="1704313" cy="369332"/>
          </a:xfrm>
          <a:prstGeom prst="rect">
            <a:avLst/>
          </a:prstGeom>
          <a:noFill/>
        </p:spPr>
        <p:txBody>
          <a:bodyPr wrap="none" rtlCol="0">
            <a:spAutoFit/>
          </a:bodyPr>
          <a:lstStyle/>
          <a:p>
            <a:r>
              <a:rPr kumimoji="1" lang="en-US" altLang="zh-TW" dirty="0"/>
              <a:t>Batch size = 1 </a:t>
            </a:r>
            <a:endParaRPr kumimoji="1" lang="zh-TW" altLang="en-US" dirty="0"/>
          </a:p>
        </p:txBody>
      </p:sp>
      <p:sp>
        <p:nvSpPr>
          <p:cNvPr id="8" name="文字方塊 7">
            <a:extLst>
              <a:ext uri="{FF2B5EF4-FFF2-40B4-BE49-F238E27FC236}">
                <a16:creationId xmlns:a16="http://schemas.microsoft.com/office/drawing/2014/main" id="{A0E62DCE-FBD8-0BD8-0505-D0FDDA529B48}"/>
              </a:ext>
            </a:extLst>
          </p:cNvPr>
          <p:cNvSpPr txBox="1"/>
          <p:nvPr/>
        </p:nvSpPr>
        <p:spPr>
          <a:xfrm>
            <a:off x="3493477" y="6432391"/>
            <a:ext cx="1359668" cy="253916"/>
          </a:xfrm>
          <a:prstGeom prst="rect">
            <a:avLst/>
          </a:prstGeom>
          <a:noFill/>
        </p:spPr>
        <p:txBody>
          <a:bodyPr wrap="none" rtlCol="0">
            <a:spAutoFit/>
          </a:bodyPr>
          <a:lstStyle/>
          <a:p>
            <a:r>
              <a:rPr kumimoji="1" lang="en" altLang="zh-TW" sz="1050" dirty="0"/>
              <a:t>https://</a:t>
            </a:r>
            <a:r>
              <a:rPr kumimoji="1" lang="en" altLang="zh-TW" sz="1050" dirty="0" err="1"/>
              <a:t>medium.com</a:t>
            </a:r>
            <a:endParaRPr kumimoji="1" lang="zh-TW" altLang="en-US" sz="1050" dirty="0"/>
          </a:p>
        </p:txBody>
      </p:sp>
    </p:spTree>
    <p:extLst>
      <p:ext uri="{BB962C8B-B14F-4D97-AF65-F5344CB8AC3E}">
        <p14:creationId xmlns:p14="http://schemas.microsoft.com/office/powerpoint/2010/main" val="1569882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72FE14-806D-2F07-B99E-4606AA047DE5}"/>
              </a:ext>
            </a:extLst>
          </p:cNvPr>
          <p:cNvSpPr>
            <a:spLocks noGrp="1"/>
          </p:cNvSpPr>
          <p:nvPr>
            <p:ph type="title"/>
          </p:nvPr>
        </p:nvSpPr>
        <p:spPr>
          <a:xfrm>
            <a:off x="2917278" y="116149"/>
            <a:ext cx="5646430" cy="651600"/>
          </a:xfrm>
        </p:spPr>
        <p:txBody>
          <a:bodyPr/>
          <a:lstStyle/>
          <a:p>
            <a:r>
              <a:rPr kumimoji="1" lang="en-US" altLang="zh-TW" dirty="0"/>
              <a:t>Is larger batch size always perform well?</a:t>
            </a:r>
            <a:endParaRPr kumimoji="1" lang="zh-TW" altLang="en-US" dirty="0"/>
          </a:p>
        </p:txBody>
      </p:sp>
      <p:sp>
        <p:nvSpPr>
          <p:cNvPr id="3" name="內容版面配置區 2">
            <a:extLst>
              <a:ext uri="{FF2B5EF4-FFF2-40B4-BE49-F238E27FC236}">
                <a16:creationId xmlns:a16="http://schemas.microsoft.com/office/drawing/2014/main" id="{413161C5-226F-4093-F548-96DA4F5F047B}"/>
              </a:ext>
            </a:extLst>
          </p:cNvPr>
          <p:cNvSpPr>
            <a:spLocks noGrp="1"/>
          </p:cNvSpPr>
          <p:nvPr>
            <p:ph idx="1"/>
          </p:nvPr>
        </p:nvSpPr>
        <p:spPr>
          <a:xfrm>
            <a:off x="457200" y="1152375"/>
            <a:ext cx="8229600" cy="5408763"/>
          </a:xfrm>
        </p:spPr>
        <p:txBody>
          <a:bodyPr/>
          <a:lstStyle/>
          <a:p>
            <a:r>
              <a:rPr lang="en" altLang="zh-TW" dirty="0">
                <a:latin typeface="+mn-lt"/>
              </a:rPr>
              <a:t>L</a:t>
            </a:r>
            <a:r>
              <a:rPr lang="en" altLang="zh-TW" b="0" i="0" dirty="0">
                <a:effectLst/>
                <a:latin typeface="+mn-lt"/>
              </a:rPr>
              <a:t>arge batch size</a:t>
            </a:r>
            <a:r>
              <a:rPr lang="zh-TW" altLang="en-US" b="0" i="0" dirty="0">
                <a:effectLst/>
                <a:latin typeface="+mn-lt"/>
              </a:rPr>
              <a:t> </a:t>
            </a:r>
            <a:r>
              <a:rPr lang="en" altLang="zh-TW" dirty="0"/>
              <a:t>Advantages</a:t>
            </a:r>
            <a:r>
              <a:rPr lang="zh-TW" altLang="en-US" dirty="0"/>
              <a:t> </a:t>
            </a:r>
            <a:r>
              <a:rPr lang="en-US" altLang="zh-TW" dirty="0"/>
              <a:t>: </a:t>
            </a:r>
            <a:r>
              <a:rPr lang="en" altLang="zh-TW" b="0" i="0" dirty="0">
                <a:effectLst/>
                <a:latin typeface="+mn-lt"/>
              </a:rPr>
              <a:t>provide smoother and more stable gradients, which can facilitate convergence.</a:t>
            </a:r>
            <a:br>
              <a:rPr lang="en" altLang="zh-TW" b="0" i="0" dirty="0">
                <a:effectLst/>
                <a:latin typeface="+mn-lt"/>
              </a:rPr>
            </a:br>
            <a:r>
              <a:rPr lang="en" altLang="zh-TW" b="0" i="0" dirty="0">
                <a:effectLst/>
                <a:latin typeface="+mn-lt"/>
              </a:rPr>
              <a:t>Large batch size </a:t>
            </a:r>
          </a:p>
          <a:p>
            <a:r>
              <a:rPr lang="en" altLang="zh-TW" dirty="0"/>
              <a:t>Disadvantages</a:t>
            </a:r>
            <a:r>
              <a:rPr lang="en" altLang="zh-TW" b="0" i="0" dirty="0">
                <a:effectLst/>
                <a:latin typeface="+mn-lt"/>
              </a:rPr>
              <a:t>: Reduce the randomness in each iteration during training, which can affect the model's generalization ability.</a:t>
            </a:r>
          </a:p>
        </p:txBody>
      </p:sp>
      <p:sp>
        <p:nvSpPr>
          <p:cNvPr id="4" name="投影片編號版面配置區 3">
            <a:extLst>
              <a:ext uri="{FF2B5EF4-FFF2-40B4-BE49-F238E27FC236}">
                <a16:creationId xmlns:a16="http://schemas.microsoft.com/office/drawing/2014/main" id="{4E635E61-1C04-0280-9944-6165F1957068}"/>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pic>
        <p:nvPicPr>
          <p:cNvPr id="17410" name="Picture 2" descr="Line Plots of Classification Accuracy on Train and Test Datasets With Different Batch Sizes">
            <a:extLst>
              <a:ext uri="{FF2B5EF4-FFF2-40B4-BE49-F238E27FC236}">
                <a16:creationId xmlns:a16="http://schemas.microsoft.com/office/drawing/2014/main" id="{26034054-703F-F47D-BF68-8E004B7536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35"/>
          <a:stretch/>
        </p:blipFill>
        <p:spPr bwMode="auto">
          <a:xfrm>
            <a:off x="3686909" y="3278677"/>
            <a:ext cx="5292969" cy="357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822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C979FA-E0FA-64CE-6C2E-EC9ED848AD4D}"/>
              </a:ext>
            </a:extLst>
          </p:cNvPr>
          <p:cNvSpPr>
            <a:spLocks noGrp="1"/>
          </p:cNvSpPr>
          <p:nvPr>
            <p:ph type="title"/>
          </p:nvPr>
        </p:nvSpPr>
        <p:spPr>
          <a:xfrm>
            <a:off x="2817630" y="0"/>
            <a:ext cx="6326370" cy="651600"/>
          </a:xfrm>
        </p:spPr>
        <p:txBody>
          <a:bodyPr/>
          <a:lstStyle/>
          <a:p>
            <a:r>
              <a:rPr kumimoji="1" lang="en-US" altLang="zh-TW" dirty="0"/>
              <a:t>Loss Function</a:t>
            </a:r>
            <a:endParaRPr kumimoji="1" lang="zh-TW" altLang="en-US" dirty="0"/>
          </a:p>
        </p:txBody>
      </p:sp>
      <p:sp>
        <p:nvSpPr>
          <p:cNvPr id="4" name="投影片編號版面配置區 3">
            <a:extLst>
              <a:ext uri="{FF2B5EF4-FFF2-40B4-BE49-F238E27FC236}">
                <a16:creationId xmlns:a16="http://schemas.microsoft.com/office/drawing/2014/main" id="{C4106007-84EE-DEEF-4AEC-25C81608ACCB}"/>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pic>
        <p:nvPicPr>
          <p:cNvPr id="18434" name="Picture 2">
            <a:extLst>
              <a:ext uri="{FF2B5EF4-FFF2-40B4-BE49-F238E27FC236}">
                <a16:creationId xmlns:a16="http://schemas.microsoft.com/office/drawing/2014/main" id="{764178FC-86E1-C543-48D3-E8D4969B3F2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16720" y="1390154"/>
            <a:ext cx="5710559" cy="251264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81AA0748-1BB0-837A-6A7D-BDC159C14360}"/>
              </a:ext>
            </a:extLst>
          </p:cNvPr>
          <p:cNvSpPr txBox="1"/>
          <p:nvPr/>
        </p:nvSpPr>
        <p:spPr>
          <a:xfrm>
            <a:off x="5480538" y="586154"/>
            <a:ext cx="184731" cy="369332"/>
          </a:xfrm>
          <a:prstGeom prst="rect">
            <a:avLst/>
          </a:prstGeom>
          <a:noFill/>
        </p:spPr>
        <p:txBody>
          <a:bodyPr wrap="none" rtlCol="0">
            <a:spAutoFit/>
          </a:bodyPr>
          <a:lstStyle/>
          <a:p>
            <a:endParaRPr kumimoji="1" lang="zh-TW" altLang="en-US"/>
          </a:p>
        </p:txBody>
      </p:sp>
      <p:sp>
        <p:nvSpPr>
          <p:cNvPr id="6" name="文字方塊 5">
            <a:extLst>
              <a:ext uri="{FF2B5EF4-FFF2-40B4-BE49-F238E27FC236}">
                <a16:creationId xmlns:a16="http://schemas.microsoft.com/office/drawing/2014/main" id="{806EA3A4-377E-F5C8-FF13-5139B998C5BB}"/>
              </a:ext>
            </a:extLst>
          </p:cNvPr>
          <p:cNvSpPr txBox="1"/>
          <p:nvPr/>
        </p:nvSpPr>
        <p:spPr>
          <a:xfrm>
            <a:off x="556846" y="911954"/>
            <a:ext cx="2906565" cy="461665"/>
          </a:xfrm>
          <a:prstGeom prst="rect">
            <a:avLst/>
          </a:prstGeom>
          <a:noFill/>
        </p:spPr>
        <p:txBody>
          <a:bodyPr wrap="none" rtlCol="0">
            <a:spAutoFit/>
          </a:bodyPr>
          <a:lstStyle/>
          <a:p>
            <a:r>
              <a:rPr kumimoji="1" lang="en-US" altLang="zh-TW" sz="2400" dirty="0"/>
              <a:t>For regression case</a:t>
            </a:r>
            <a:endParaRPr kumimoji="1" lang="zh-TW" altLang="en-US" sz="2400" dirty="0"/>
          </a:p>
        </p:txBody>
      </p:sp>
      <p:sp>
        <p:nvSpPr>
          <p:cNvPr id="7" name="文字方塊 6">
            <a:extLst>
              <a:ext uri="{FF2B5EF4-FFF2-40B4-BE49-F238E27FC236}">
                <a16:creationId xmlns:a16="http://schemas.microsoft.com/office/drawing/2014/main" id="{F5027F25-2EDB-B353-DEB6-56FFB78E060D}"/>
              </a:ext>
            </a:extLst>
          </p:cNvPr>
          <p:cNvSpPr txBox="1"/>
          <p:nvPr/>
        </p:nvSpPr>
        <p:spPr>
          <a:xfrm>
            <a:off x="556846" y="3979985"/>
            <a:ext cx="3214341" cy="461665"/>
          </a:xfrm>
          <a:prstGeom prst="rect">
            <a:avLst/>
          </a:prstGeom>
          <a:noFill/>
        </p:spPr>
        <p:txBody>
          <a:bodyPr wrap="none" rtlCol="0">
            <a:spAutoFit/>
          </a:bodyPr>
          <a:lstStyle/>
          <a:p>
            <a:r>
              <a:rPr kumimoji="1" lang="en-US" altLang="zh-TW" sz="2400" dirty="0"/>
              <a:t>For classification case</a:t>
            </a:r>
            <a:endParaRPr kumimoji="1" lang="zh-TW" altLang="en-US" sz="2400" dirty="0"/>
          </a:p>
        </p:txBody>
      </p:sp>
      <p:pic>
        <p:nvPicPr>
          <p:cNvPr id="18436" name="Picture 4">
            <a:extLst>
              <a:ext uri="{FF2B5EF4-FFF2-40B4-BE49-F238E27FC236}">
                <a16:creationId xmlns:a16="http://schemas.microsoft.com/office/drawing/2014/main" id="{BA6C8485-CC36-2223-2B3B-C7C06311B4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8782" t="35185" r="20256" b="19631"/>
          <a:stretch/>
        </p:blipFill>
        <p:spPr bwMode="auto">
          <a:xfrm>
            <a:off x="2235292" y="4520231"/>
            <a:ext cx="3745523" cy="175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85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269-7EC4-A380-F982-7154CD515484}"/>
              </a:ext>
            </a:extLst>
          </p:cNvPr>
          <p:cNvSpPr>
            <a:spLocks noGrp="1"/>
          </p:cNvSpPr>
          <p:nvPr>
            <p:ph type="title"/>
          </p:nvPr>
        </p:nvSpPr>
        <p:spPr/>
        <p:txBody>
          <a:bodyPr/>
          <a:lstStyle/>
          <a:p>
            <a:r>
              <a:rPr kumimoji="1" lang="en-US" altLang="zh-TW" dirty="0"/>
              <a:t>Parity plot</a:t>
            </a:r>
            <a:endParaRPr kumimoji="1" lang="zh-TW" altLang="en-US" dirty="0"/>
          </a:p>
        </p:txBody>
      </p:sp>
      <p:sp>
        <p:nvSpPr>
          <p:cNvPr id="3" name="內容版面配置區 2">
            <a:extLst>
              <a:ext uri="{FF2B5EF4-FFF2-40B4-BE49-F238E27FC236}">
                <a16:creationId xmlns:a16="http://schemas.microsoft.com/office/drawing/2014/main" id="{C6D67F83-D0BE-9959-B19E-6DBD5188C3E4}"/>
              </a:ext>
            </a:extLst>
          </p:cNvPr>
          <p:cNvSpPr>
            <a:spLocks noGrp="1"/>
          </p:cNvSpPr>
          <p:nvPr>
            <p:ph idx="1"/>
          </p:nvPr>
        </p:nvSpPr>
        <p:spPr/>
        <p:txBody>
          <a:bodyPr/>
          <a:lstStyle/>
          <a:p>
            <a:pPr algn="l"/>
            <a:r>
              <a:rPr lang="en" altLang="zh-TW" b="0" i="0" dirty="0">
                <a:solidFill>
                  <a:srgbClr val="202122"/>
                </a:solidFill>
                <a:effectLst/>
                <a:latin typeface="Arial" panose="020B0604020202020204" pitchFamily="34" charset="0"/>
              </a:rPr>
              <a:t>A </a:t>
            </a:r>
            <a:r>
              <a:rPr lang="en" altLang="zh-TW" b="1" i="0" dirty="0">
                <a:solidFill>
                  <a:srgbClr val="202122"/>
                </a:solidFill>
                <a:effectLst/>
                <a:latin typeface="Arial" panose="020B0604020202020204" pitchFamily="34" charset="0"/>
              </a:rPr>
              <a:t>parity plot</a:t>
            </a:r>
            <a:r>
              <a:rPr lang="en" altLang="zh-TW" b="0" i="0" dirty="0">
                <a:solidFill>
                  <a:srgbClr val="202122"/>
                </a:solidFill>
                <a:effectLst/>
                <a:latin typeface="Arial" panose="020B0604020202020204" pitchFamily="34" charset="0"/>
              </a:rPr>
              <a:t> is a </a:t>
            </a:r>
            <a:r>
              <a:rPr lang="en" altLang="zh-TW" b="0" i="0" u="none" strike="noStrike" dirty="0">
                <a:solidFill>
                  <a:srgbClr val="3366CC"/>
                </a:solidFill>
                <a:effectLst/>
                <a:latin typeface="Arial" panose="020B0604020202020204" pitchFamily="34" charset="0"/>
                <a:hlinkClick r:id="rId2" tooltip="Scatterplot"/>
              </a:rPr>
              <a:t>scatterplot</a:t>
            </a:r>
            <a:r>
              <a:rPr lang="en" altLang="zh-TW" b="0" i="0" dirty="0">
                <a:solidFill>
                  <a:srgbClr val="202122"/>
                </a:solidFill>
                <a:effectLst/>
                <a:latin typeface="Arial" panose="020B0604020202020204" pitchFamily="34" charset="0"/>
              </a:rPr>
              <a:t> that compares a set of results from a training model against ground truth data. Each point has coordinates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where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is a true value and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is the corresponding value from the model.</a:t>
            </a:r>
          </a:p>
          <a:p>
            <a:pPr marL="0" indent="0">
              <a:buNone/>
            </a:pPr>
            <a:br>
              <a:rPr lang="en" altLang="zh-TW" dirty="0"/>
            </a:br>
            <a:endParaRPr kumimoji="1" lang="zh-TW" altLang="en-US" dirty="0"/>
          </a:p>
        </p:txBody>
      </p:sp>
      <p:sp>
        <p:nvSpPr>
          <p:cNvPr id="4" name="投影片編號版面配置區 3">
            <a:extLst>
              <a:ext uri="{FF2B5EF4-FFF2-40B4-BE49-F238E27FC236}">
                <a16:creationId xmlns:a16="http://schemas.microsoft.com/office/drawing/2014/main" id="{AB03FC9F-DFA3-06D2-799A-7812F2EF3BD6}"/>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20482" name="Picture 2" descr="Parity plot showing the distribution of experimental vs predicted values of percentage removal of chromium (VI) Table 4. Regression coefficient of full polynomial model. ( * significant&lt;0.05) ">
            <a:extLst>
              <a:ext uri="{FF2B5EF4-FFF2-40B4-BE49-F238E27FC236}">
                <a16:creationId xmlns:a16="http://schemas.microsoft.com/office/drawing/2014/main" id="{96B241D5-3073-D5DB-4239-A6FF1155BA5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82616" y="2638079"/>
            <a:ext cx="5978768" cy="3650577"/>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D36931E0-4F9D-5D98-0FDA-1C534B442F54}"/>
              </a:ext>
            </a:extLst>
          </p:cNvPr>
          <p:cNvPicPr>
            <a:picLocks noChangeAspect="1"/>
          </p:cNvPicPr>
          <p:nvPr/>
        </p:nvPicPr>
        <p:blipFill>
          <a:blip r:embed="rId5"/>
          <a:stretch>
            <a:fillRect/>
          </a:stretch>
        </p:blipFill>
        <p:spPr>
          <a:xfrm>
            <a:off x="4376127" y="4463367"/>
            <a:ext cx="1587500" cy="635000"/>
          </a:xfrm>
          <a:prstGeom prst="rect">
            <a:avLst/>
          </a:prstGeom>
        </p:spPr>
      </p:pic>
    </p:spTree>
    <p:extLst>
      <p:ext uri="{BB962C8B-B14F-4D97-AF65-F5344CB8AC3E}">
        <p14:creationId xmlns:p14="http://schemas.microsoft.com/office/powerpoint/2010/main" val="455149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6AA2B-C40C-BE35-E02B-6A8C62E9FD16}"/>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5F79778-34CA-E28C-6A85-557FB73CC268}"/>
              </a:ext>
            </a:extLst>
          </p:cNvPr>
          <p:cNvSpPr>
            <a:spLocks noGrp="1"/>
          </p:cNvSpPr>
          <p:nvPr>
            <p:ph idx="1"/>
          </p:nvPr>
        </p:nvSpPr>
        <p:spPr/>
        <p:txBody>
          <a:bodyPr/>
          <a:lstStyle/>
          <a:p>
            <a:r>
              <a:rPr kumimoji="1" lang="en-US" altLang="zh-TW" dirty="0"/>
              <a:t>Go to Exercise 3</a:t>
            </a:r>
          </a:p>
          <a:p>
            <a:r>
              <a:rPr kumimoji="1" lang="en" altLang="zh-TW" dirty="0"/>
              <a:t>Click </a:t>
            </a:r>
            <a:r>
              <a:rPr kumimoji="1" lang="en" altLang="zh-TW" dirty="0" err="1"/>
              <a:t>parity_plot.ipynb</a:t>
            </a:r>
            <a:endParaRPr kumimoji="1" lang="en" altLang="zh-TW" dirty="0"/>
          </a:p>
          <a:p>
            <a:r>
              <a:rPr kumimoji="1" lang="en" altLang="zh-TW" dirty="0"/>
              <a:t>Run kernel </a:t>
            </a:r>
          </a:p>
          <a:p>
            <a:r>
              <a:rPr kumimoji="1" lang="en" altLang="zh-TW" dirty="0"/>
              <a:t>Shown the parity of model prediction with ground truth</a:t>
            </a:r>
          </a:p>
          <a:p>
            <a:r>
              <a:rPr kumimoji="1" lang="en" altLang="zh-TW" dirty="0"/>
              <a:t>Analyzed the </a:t>
            </a:r>
            <a:r>
              <a:rPr kumimoji="1" lang="en" altLang="zh-TW" dirty="0" err="1"/>
              <a:t>rmse</a:t>
            </a:r>
            <a:r>
              <a:rPr kumimoji="1" lang="en" altLang="zh-TW" dirty="0"/>
              <a:t> loss and </a:t>
            </a:r>
            <a:r>
              <a:rPr kumimoji="1" lang="en" altLang="zh-TW" dirty="0" err="1"/>
              <a:t>mae</a:t>
            </a:r>
            <a:r>
              <a:rPr kumimoji="1" lang="en" altLang="zh-TW" dirty="0"/>
              <a:t> loss of model performance</a:t>
            </a:r>
            <a:endParaRPr kumimoji="1" lang="zh-TW" altLang="en-US" dirty="0"/>
          </a:p>
        </p:txBody>
      </p:sp>
      <p:sp>
        <p:nvSpPr>
          <p:cNvPr id="4" name="投影片編號版面配置區 3">
            <a:extLst>
              <a:ext uri="{FF2B5EF4-FFF2-40B4-BE49-F238E27FC236}">
                <a16:creationId xmlns:a16="http://schemas.microsoft.com/office/drawing/2014/main" id="{F87E374A-6070-327B-7C4B-D1FA14B41CF6}"/>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spTree>
    <p:extLst>
      <p:ext uri="{BB962C8B-B14F-4D97-AF65-F5344CB8AC3E}">
        <p14:creationId xmlns:p14="http://schemas.microsoft.com/office/powerpoint/2010/main" val="345909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EE17465-0FC6-C048-A6AD-9C2A7216B842}"/>
              </a:ext>
            </a:extLst>
          </p:cNvPr>
          <p:cNvSpPr>
            <a:spLocks noGrp="1" noChangeArrowheads="1"/>
          </p:cNvSpPr>
          <p:nvPr>
            <p:ph type="title"/>
          </p:nvPr>
        </p:nvSpPr>
        <p:spPr/>
        <p:txBody>
          <a:bodyPr/>
          <a:lstStyle/>
          <a:p>
            <a:r>
              <a:rPr lang="en-US" altLang="en-US" dirty="0"/>
              <a:t>Applications of ML</a:t>
            </a:r>
          </a:p>
        </p:txBody>
      </p:sp>
      <p:sp>
        <p:nvSpPr>
          <p:cNvPr id="2" name="Slide Number Placeholder 5">
            <a:extLst>
              <a:ext uri="{FF2B5EF4-FFF2-40B4-BE49-F238E27FC236}">
                <a16:creationId xmlns:a16="http://schemas.microsoft.com/office/drawing/2014/main" id="{6E2ED72D-CA6B-3B28-3451-29A9089C8660}"/>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3</a:t>
            </a:fld>
            <a:endParaRPr lang="en-US" altLang="en-US" dirty="0"/>
          </a:p>
        </p:txBody>
      </p:sp>
      <p:pic>
        <p:nvPicPr>
          <p:cNvPr id="1028" name="Picture 4" descr="最新一期《自然》（Nature）雜誌公布， Google 旗下 Deepmind 公司研發的人工智能程式 AlphaGo 戰勝了歐洲圍棋冠軍樊麾。google DeepMind">
            <a:extLst>
              <a:ext uri="{FF2B5EF4-FFF2-40B4-BE49-F238E27FC236}">
                <a16:creationId xmlns:a16="http://schemas.microsoft.com/office/drawing/2014/main" id="{F56CDF89-A08B-07DA-A2FF-796131C3B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592"/>
          <a:stretch/>
        </p:blipFill>
        <p:spPr bwMode="auto">
          <a:xfrm>
            <a:off x="1001947" y="1828275"/>
            <a:ext cx="3278223" cy="3692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圖片">
            <a:extLst>
              <a:ext uri="{FF2B5EF4-FFF2-40B4-BE49-F238E27FC236}">
                <a16:creationId xmlns:a16="http://schemas.microsoft.com/office/drawing/2014/main" id="{B1EAABF6-809A-7D9D-56E3-3D91CC9FC5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9173"/>
          <a:stretch/>
        </p:blipFill>
        <p:spPr bwMode="auto">
          <a:xfrm>
            <a:off x="5193623" y="1828275"/>
            <a:ext cx="3112851" cy="369216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AB8160D-1821-4165-1063-2D22D89D425A}"/>
              </a:ext>
            </a:extLst>
          </p:cNvPr>
          <p:cNvSpPr txBox="1"/>
          <p:nvPr/>
        </p:nvSpPr>
        <p:spPr>
          <a:xfrm>
            <a:off x="2849670" y="6231523"/>
            <a:ext cx="3477978" cy="338554"/>
          </a:xfrm>
          <a:prstGeom prst="rect">
            <a:avLst/>
          </a:prstGeom>
          <a:noFill/>
        </p:spPr>
        <p:txBody>
          <a:bodyPr wrap="square">
            <a:spAutoFit/>
          </a:bodyPr>
          <a:lstStyle/>
          <a:p>
            <a:r>
              <a:rPr lang="en" altLang="zh-TW" sz="800" b="0" i="0" dirty="0">
                <a:solidFill>
                  <a:srgbClr val="222222"/>
                </a:solidFill>
                <a:effectLst/>
                <a:latin typeface="Arial" panose="020B0604020202020204" pitchFamily="34" charset="0"/>
                <a:cs typeface="Arial" panose="020B0604020202020204" pitchFamily="34" charset="0"/>
              </a:rPr>
              <a:t>Silver, D., Huang, A., Maddison, C. </a:t>
            </a:r>
            <a:r>
              <a:rPr lang="en" altLang="zh-TW" sz="800" b="0" i="1" dirty="0">
                <a:solidFill>
                  <a:srgbClr val="222222"/>
                </a:solidFill>
                <a:effectLst/>
                <a:latin typeface="Arial" panose="020B0604020202020204" pitchFamily="34" charset="0"/>
                <a:cs typeface="Arial" panose="020B0604020202020204" pitchFamily="34" charset="0"/>
              </a:rPr>
              <a:t>et al.</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0" i="1" dirty="0">
                <a:solidFill>
                  <a:srgbClr val="222222"/>
                </a:solidFill>
                <a:effectLst/>
                <a:latin typeface="Arial" panose="020B0604020202020204" pitchFamily="34" charset="0"/>
                <a:cs typeface="Arial" panose="020B0604020202020204" pitchFamily="34" charset="0"/>
              </a:rPr>
              <a:t>Nature</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1" i="0" dirty="0">
                <a:solidFill>
                  <a:srgbClr val="222222"/>
                </a:solidFill>
                <a:effectLst/>
                <a:latin typeface="Arial" panose="020B0604020202020204" pitchFamily="34" charset="0"/>
                <a:cs typeface="Arial" panose="020B0604020202020204" pitchFamily="34" charset="0"/>
              </a:rPr>
              <a:t>529</a:t>
            </a:r>
            <a:r>
              <a:rPr lang="en" altLang="zh-TW" sz="800" b="0" i="0" dirty="0">
                <a:solidFill>
                  <a:srgbClr val="222222"/>
                </a:solidFill>
                <a:effectLst/>
                <a:latin typeface="Arial" panose="020B0604020202020204" pitchFamily="34" charset="0"/>
                <a:cs typeface="Arial" panose="020B0604020202020204" pitchFamily="34" charset="0"/>
              </a:rPr>
              <a:t>, 484–489 (2016)</a:t>
            </a:r>
          </a:p>
          <a:p>
            <a:r>
              <a:rPr lang="en" altLang="zh-TW" sz="800" b="0" i="0" dirty="0">
                <a:solidFill>
                  <a:srgbClr val="222222"/>
                </a:solidFill>
                <a:effectLst/>
                <a:latin typeface="-apple-system"/>
              </a:rPr>
              <a:t>Jumper, J., Evans, R., </a:t>
            </a:r>
            <a:r>
              <a:rPr lang="en" altLang="zh-TW" sz="800" b="0" i="0" dirty="0" err="1">
                <a:solidFill>
                  <a:srgbClr val="222222"/>
                </a:solidFill>
                <a:effectLst/>
                <a:latin typeface="-apple-system"/>
              </a:rPr>
              <a:t>Pritzel</a:t>
            </a:r>
            <a:r>
              <a:rPr lang="en" altLang="zh-TW" sz="800" b="0" i="0" dirty="0">
                <a:solidFill>
                  <a:srgbClr val="222222"/>
                </a:solidFill>
                <a:effectLst/>
                <a:latin typeface="-apple-system"/>
              </a:rPr>
              <a:t>, A. </a:t>
            </a:r>
            <a:r>
              <a:rPr lang="en" altLang="zh-TW" sz="800" b="0" i="1" dirty="0">
                <a:solidFill>
                  <a:srgbClr val="222222"/>
                </a:solidFill>
                <a:effectLst/>
                <a:latin typeface="-apple-system"/>
              </a:rPr>
              <a:t>et al.</a:t>
            </a:r>
            <a:r>
              <a:rPr lang="en" altLang="zh-TW" sz="800" b="0" i="0" dirty="0">
                <a:solidFill>
                  <a:srgbClr val="222222"/>
                </a:solidFill>
                <a:effectLst/>
                <a:latin typeface="-apple-system"/>
              </a:rPr>
              <a:t>  </a:t>
            </a:r>
            <a:r>
              <a:rPr lang="en" altLang="zh-TW" sz="800" b="0" i="1" dirty="0">
                <a:solidFill>
                  <a:srgbClr val="222222"/>
                </a:solidFill>
                <a:effectLst/>
                <a:latin typeface="-apple-system"/>
              </a:rPr>
              <a:t>Nature</a:t>
            </a:r>
            <a:r>
              <a:rPr lang="en" altLang="zh-TW" sz="800" b="0" i="0" dirty="0">
                <a:solidFill>
                  <a:srgbClr val="222222"/>
                </a:solidFill>
                <a:effectLst/>
                <a:latin typeface="-apple-system"/>
              </a:rPr>
              <a:t> </a:t>
            </a:r>
            <a:r>
              <a:rPr lang="en" altLang="zh-TW" sz="800" b="1" i="0" dirty="0">
                <a:solidFill>
                  <a:srgbClr val="222222"/>
                </a:solidFill>
                <a:effectLst/>
                <a:latin typeface="-apple-system"/>
              </a:rPr>
              <a:t>596</a:t>
            </a:r>
            <a:r>
              <a:rPr lang="en" altLang="zh-TW" sz="800" b="0" i="0" dirty="0">
                <a:solidFill>
                  <a:srgbClr val="222222"/>
                </a:solidFill>
                <a:effectLst/>
                <a:latin typeface="-apple-system"/>
              </a:rPr>
              <a:t>, 583–589 (2021)</a:t>
            </a:r>
            <a:endParaRPr lang="zh-TW" alt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414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D1ECC-7AE6-0C3A-88D9-DB5F9FB51E35}"/>
              </a:ext>
            </a:extLst>
          </p:cNvPr>
          <p:cNvSpPr>
            <a:spLocks noGrp="1"/>
          </p:cNvSpPr>
          <p:nvPr>
            <p:ph type="title"/>
          </p:nvPr>
        </p:nvSpPr>
        <p:spPr>
          <a:xfrm>
            <a:off x="2664528" y="48232"/>
            <a:ext cx="6479472" cy="651600"/>
          </a:xfrm>
        </p:spPr>
        <p:txBody>
          <a:bodyPr/>
          <a:lstStyle/>
          <a:p>
            <a:pPr algn="l" fontAlgn="base"/>
            <a:r>
              <a:rPr lang="en" altLang="zh-TW" sz="3000" i="0" dirty="0">
                <a:solidFill>
                  <a:srgbClr val="080809"/>
                </a:solidFill>
                <a:effectLst/>
                <a:latin typeface="+mn-lt"/>
              </a:rPr>
              <a:t>How does Machine </a:t>
            </a:r>
            <a:r>
              <a:rPr lang="en" altLang="zh-TW" sz="3000" dirty="0">
                <a:solidFill>
                  <a:srgbClr val="080809"/>
                </a:solidFill>
                <a:latin typeface="+mn-lt"/>
              </a:rPr>
              <a:t>L</a:t>
            </a:r>
            <a:r>
              <a:rPr lang="en" altLang="zh-TW" sz="3000" i="0" dirty="0">
                <a:solidFill>
                  <a:srgbClr val="080809"/>
                </a:solidFill>
                <a:effectLst/>
                <a:latin typeface="+mn-lt"/>
              </a:rPr>
              <a:t>earning work?</a:t>
            </a:r>
            <a:endParaRPr kumimoji="1" lang="zh-TW" altLang="en-US" sz="3000" dirty="0">
              <a:latin typeface="+mn-lt"/>
            </a:endParaRPr>
          </a:p>
        </p:txBody>
      </p:sp>
      <p:sp>
        <p:nvSpPr>
          <p:cNvPr id="4" name="投影片編號版面配置區 3">
            <a:extLst>
              <a:ext uri="{FF2B5EF4-FFF2-40B4-BE49-F238E27FC236}">
                <a16:creationId xmlns:a16="http://schemas.microsoft.com/office/drawing/2014/main" id="{654205F9-B32D-6D5A-0EAC-AC14315E522B}"/>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1026" name="Picture 2" descr="how does ml work ">
            <a:extLst>
              <a:ext uri="{FF2B5EF4-FFF2-40B4-BE49-F238E27FC236}">
                <a16:creationId xmlns:a16="http://schemas.microsoft.com/office/drawing/2014/main" id="{3DB7A4F9-DA28-4716-1F9C-F02776AB7E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85"/>
          <a:stretch/>
        </p:blipFill>
        <p:spPr bwMode="auto">
          <a:xfrm>
            <a:off x="1768092" y="918348"/>
            <a:ext cx="6206400" cy="526393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1A897F0-4E79-C11A-CD3F-551714579A28}"/>
              </a:ext>
            </a:extLst>
          </p:cNvPr>
          <p:cNvSpPr txBox="1"/>
          <p:nvPr/>
        </p:nvSpPr>
        <p:spPr>
          <a:xfrm>
            <a:off x="1592787" y="6501455"/>
            <a:ext cx="5958426" cy="307777"/>
          </a:xfrm>
          <a:prstGeom prst="rect">
            <a:avLst/>
          </a:prstGeom>
          <a:noFill/>
        </p:spPr>
        <p:txBody>
          <a:bodyPr wrap="none" rtlCol="0">
            <a:spAutoFit/>
          </a:bodyPr>
          <a:lstStyle/>
          <a:p>
            <a:r>
              <a:rPr kumimoji="1" lang="en" altLang="zh-TW" sz="1400" i="1" dirty="0"/>
              <a:t>https://</a:t>
            </a:r>
            <a:r>
              <a:rPr kumimoji="1" lang="en" altLang="zh-TW" sz="1400" i="1" dirty="0" err="1"/>
              <a:t>www.spiceworks.com</a:t>
            </a:r>
            <a:r>
              <a:rPr kumimoji="1" lang="en" altLang="zh-TW" sz="1400" i="1" dirty="0"/>
              <a:t>/tech/artificial-intelligence/articles/what-is-ml/</a:t>
            </a:r>
            <a:endParaRPr kumimoji="1" lang="zh-TW" altLang="en-US" sz="1400" i="1" dirty="0"/>
          </a:p>
        </p:txBody>
      </p:sp>
    </p:spTree>
    <p:extLst>
      <p:ext uri="{BB962C8B-B14F-4D97-AF65-F5344CB8AC3E}">
        <p14:creationId xmlns:p14="http://schemas.microsoft.com/office/powerpoint/2010/main" val="279138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EE17465-0FC6-C048-A6AD-9C2A7216B842}"/>
              </a:ext>
            </a:extLst>
          </p:cNvPr>
          <p:cNvSpPr>
            <a:spLocks noGrp="1" noChangeArrowheads="1"/>
          </p:cNvSpPr>
          <p:nvPr>
            <p:ph type="title"/>
          </p:nvPr>
        </p:nvSpPr>
        <p:spPr>
          <a:xfrm>
            <a:off x="2738315" y="-250254"/>
            <a:ext cx="6878444" cy="1143000"/>
          </a:xfrm>
        </p:spPr>
        <p:txBody>
          <a:bodyPr/>
          <a:lstStyle/>
          <a:p>
            <a:r>
              <a:rPr lang="en" altLang="zh-TW" sz="2800" dirty="0"/>
              <a:t>Type of Machine Learning M</a:t>
            </a:r>
            <a:r>
              <a:rPr lang="en" altLang="zh-TW" sz="2800" i="0" dirty="0">
                <a:effectLst/>
              </a:rPr>
              <a:t>ethods</a:t>
            </a:r>
            <a:endParaRPr lang="en-US" altLang="en-US" sz="2800" dirty="0"/>
          </a:p>
        </p:txBody>
      </p:sp>
      <p:sp>
        <p:nvSpPr>
          <p:cNvPr id="2" name="Slide Number Placeholder 5">
            <a:extLst>
              <a:ext uri="{FF2B5EF4-FFF2-40B4-BE49-F238E27FC236}">
                <a16:creationId xmlns:a16="http://schemas.microsoft.com/office/drawing/2014/main" id="{6E2ED72D-CA6B-3B28-3451-29A9089C8660}"/>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5</a:t>
            </a:fld>
            <a:endParaRPr lang="en-US" altLang="en-US" dirty="0"/>
          </a:p>
        </p:txBody>
      </p:sp>
      <p:pic>
        <p:nvPicPr>
          <p:cNvPr id="3082" name="Picture 10" descr="Categorization of machine learning techniques">
            <a:extLst>
              <a:ext uri="{FF2B5EF4-FFF2-40B4-BE49-F238E27FC236}">
                <a16:creationId xmlns:a16="http://schemas.microsoft.com/office/drawing/2014/main" id="{7557FA21-81DB-5A8C-1B54-22BE5D66B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651911"/>
            <a:ext cx="8242300" cy="3492500"/>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C72D08DE-6DDF-F8A6-519B-C622845A3094}"/>
              </a:ext>
            </a:extLst>
          </p:cNvPr>
          <p:cNvSpPr txBox="1"/>
          <p:nvPr/>
        </p:nvSpPr>
        <p:spPr>
          <a:xfrm>
            <a:off x="444500" y="4097917"/>
            <a:ext cx="8087843" cy="2677656"/>
          </a:xfrm>
          <a:prstGeom prst="rect">
            <a:avLst/>
          </a:prstGeom>
          <a:noFill/>
        </p:spPr>
        <p:txBody>
          <a:bodyPr wrap="square">
            <a:spAutoFit/>
          </a:bodyPr>
          <a:lstStyle/>
          <a:p>
            <a:pPr algn="just"/>
            <a:r>
              <a:rPr lang="en" altLang="zh-TW" sz="2400" b="0" i="0" strike="noStrike" dirty="0">
                <a:effectLst/>
                <a:latin typeface="Arial" panose="020B0604020202020204" pitchFamily="34" charset="0"/>
                <a:cs typeface="Arial" panose="020B0604020202020204" pitchFamily="34" charset="0"/>
              </a:rPr>
              <a:t>Supervised Learning</a:t>
            </a:r>
            <a:r>
              <a:rPr lang="en" altLang="zh-TW" dirty="0">
                <a:latin typeface="Arial" panose="020B0604020202020204" pitchFamily="34" charset="0"/>
                <a:cs typeface="Arial" panose="020B0604020202020204" pitchFamily="34" charset="0"/>
              </a:rPr>
              <a:t>: </a:t>
            </a:r>
            <a:r>
              <a:rPr lang="en" altLang="zh-TW" sz="2000" dirty="0">
                <a:solidFill>
                  <a:schemeClr val="tx1">
                    <a:lumMod val="50000"/>
                    <a:lumOff val="50000"/>
                  </a:schemeClr>
                </a:solidFill>
                <a:latin typeface="Arial" panose="020B0604020202020204" pitchFamily="34" charset="0"/>
                <a:cs typeface="Arial" panose="020B0604020202020204" pitchFamily="34" charset="0"/>
              </a:rPr>
              <a:t>M</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odel learns from labeled training data to make predictions or classifications on unseen data. The goal is for the model to learn patterns and relationships in the training data, enabling it to generalize and make accurate predictions on new, unseen data.</a:t>
            </a:r>
            <a:b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br>
            <a:endPar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endParaRPr>
          </a:p>
          <a:p>
            <a:pPr algn="just"/>
            <a:r>
              <a:rPr lang="en" altLang="zh-TW" sz="2400" b="0" i="0" dirty="0">
                <a:solidFill>
                  <a:srgbClr val="374151"/>
                </a:solidFill>
                <a:effectLst/>
                <a:latin typeface="Arial" panose="020B0604020202020204" pitchFamily="34" charset="0"/>
                <a:cs typeface="Arial" panose="020B0604020202020204" pitchFamily="34" charset="0"/>
              </a:rPr>
              <a:t>Unsupervised learning: </a:t>
            </a:r>
            <a:r>
              <a:rPr lang="en" altLang="zh-TW" sz="2000" dirty="0">
                <a:solidFill>
                  <a:schemeClr val="tx1">
                    <a:lumMod val="50000"/>
                    <a:lumOff val="50000"/>
                  </a:schemeClr>
                </a:solidFill>
                <a:latin typeface="Arial" panose="020B0604020202020204" pitchFamily="34" charset="0"/>
                <a:cs typeface="Arial" panose="020B0604020202020204" pitchFamily="34" charset="0"/>
              </a:rPr>
              <a:t>M</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odel learns from unlabeled data without any predefined output labels. The goal of unsupervised learning is to discover patterns, structures, or relationships within the data. </a:t>
            </a:r>
            <a:endParaRPr lang="zh-TW" alt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50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8C296-5FA8-0852-742E-08757E466BB5}"/>
              </a:ext>
            </a:extLst>
          </p:cNvPr>
          <p:cNvSpPr>
            <a:spLocks noGrp="1"/>
          </p:cNvSpPr>
          <p:nvPr>
            <p:ph type="title"/>
          </p:nvPr>
        </p:nvSpPr>
        <p:spPr>
          <a:xfrm>
            <a:off x="2779385" y="0"/>
            <a:ext cx="5907415" cy="651600"/>
          </a:xfrm>
        </p:spPr>
        <p:txBody>
          <a:bodyPr/>
          <a:lstStyle/>
          <a:p>
            <a:r>
              <a:rPr lang="en" altLang="zh-TW" i="0" dirty="0">
                <a:effectLst/>
                <a:latin typeface="+mn-lt"/>
              </a:rPr>
              <a:t>Classification vs. Regression</a:t>
            </a:r>
            <a:endParaRPr kumimoji="1" lang="zh-TW" altLang="en-US" dirty="0">
              <a:latin typeface="+mn-lt"/>
            </a:endParaRPr>
          </a:p>
        </p:txBody>
      </p:sp>
      <p:sp>
        <p:nvSpPr>
          <p:cNvPr id="4" name="投影片編號版面配置區 3">
            <a:extLst>
              <a:ext uri="{FF2B5EF4-FFF2-40B4-BE49-F238E27FC236}">
                <a16:creationId xmlns:a16="http://schemas.microsoft.com/office/drawing/2014/main" id="{C5B49B50-F0DF-4686-D818-FA4305AA54AA}"/>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5122" name="Picture 2" descr="Regression vs. Classification">
            <a:extLst>
              <a:ext uri="{FF2B5EF4-FFF2-40B4-BE49-F238E27FC236}">
                <a16:creationId xmlns:a16="http://schemas.microsoft.com/office/drawing/2014/main" id="{C8A9FE26-AEE2-E83D-9857-F9B62EBED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991" y="727932"/>
            <a:ext cx="6092018" cy="339203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0FA89A9-73CD-E4CE-EB59-93D7779C2DE8}"/>
              </a:ext>
            </a:extLst>
          </p:cNvPr>
          <p:cNvSpPr txBox="1"/>
          <p:nvPr/>
        </p:nvSpPr>
        <p:spPr>
          <a:xfrm>
            <a:off x="220554" y="4101887"/>
            <a:ext cx="8702891" cy="3293209"/>
          </a:xfrm>
          <a:prstGeom prst="rect">
            <a:avLst/>
          </a:prstGeom>
          <a:noFill/>
        </p:spPr>
        <p:txBody>
          <a:bodyPr wrap="square">
            <a:spAutoFit/>
          </a:bodyPr>
          <a:lstStyle/>
          <a:p>
            <a:pPr algn="just"/>
            <a:r>
              <a:rPr lang="en" altLang="zh-TW" sz="2400" b="1" i="0" dirty="0">
                <a:solidFill>
                  <a:srgbClr val="333333"/>
                </a:solidFill>
                <a:effectLst/>
                <a:latin typeface="Arial" panose="020B0604020202020204" pitchFamily="34" charset="0"/>
                <a:cs typeface="Arial" panose="020B0604020202020204" pitchFamily="34" charset="0"/>
              </a:rPr>
              <a:t>Classification</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 A process of finding a function which helps in dividing the dataset into classes In Classification, The task of the classification algorithm is to find the mapping function to map the input(x) to </a:t>
            </a:r>
            <a:r>
              <a:rPr lang="en" altLang="zh-TW" sz="2000" b="1" i="0" dirty="0">
                <a:solidFill>
                  <a:schemeClr val="tx1">
                    <a:lumMod val="50000"/>
                    <a:lumOff val="50000"/>
                  </a:schemeClr>
                </a:solidFill>
                <a:effectLst/>
                <a:latin typeface="Arial" panose="020B0604020202020204" pitchFamily="34" charset="0"/>
                <a:cs typeface="Arial" panose="020B0604020202020204" pitchFamily="34" charset="0"/>
              </a:rPr>
              <a:t>the</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 </a:t>
            </a:r>
            <a:r>
              <a:rPr lang="en" altLang="zh-TW" sz="2000" b="1" i="0" dirty="0">
                <a:solidFill>
                  <a:srgbClr val="333333"/>
                </a:solidFill>
                <a:effectLst/>
                <a:latin typeface="Arial" panose="020B0604020202020204" pitchFamily="34" charset="0"/>
                <a:cs typeface="Arial" panose="020B0604020202020204" pitchFamily="34" charset="0"/>
              </a:rPr>
              <a:t>discrete output(y).</a:t>
            </a:r>
            <a:br>
              <a:rPr lang="en" altLang="zh-TW" sz="2000" b="1" i="0" dirty="0">
                <a:solidFill>
                  <a:srgbClr val="333333"/>
                </a:solidFill>
                <a:effectLst/>
                <a:latin typeface="Arial" panose="020B0604020202020204" pitchFamily="34" charset="0"/>
                <a:cs typeface="Arial" panose="020B0604020202020204" pitchFamily="34" charset="0"/>
              </a:rPr>
            </a:br>
            <a:endParaRPr lang="en" altLang="zh-TW" sz="2000" b="1" i="0" dirty="0">
              <a:solidFill>
                <a:srgbClr val="333333"/>
              </a:solidFill>
              <a:effectLst/>
              <a:latin typeface="Arial" panose="020B0604020202020204" pitchFamily="34" charset="0"/>
              <a:cs typeface="Arial" panose="020B0604020202020204" pitchFamily="34" charset="0"/>
            </a:endParaRPr>
          </a:p>
          <a:p>
            <a:pPr algn="just"/>
            <a:r>
              <a:rPr lang="en" altLang="zh-TW" sz="2400" b="1" i="0" dirty="0">
                <a:effectLst/>
              </a:rPr>
              <a:t>Regression</a:t>
            </a:r>
            <a:r>
              <a:rPr lang="en" altLang="zh-TW" sz="2000" b="0" i="0" dirty="0">
                <a:solidFill>
                  <a:srgbClr val="333333"/>
                </a:solidFill>
                <a:effectLst/>
              </a:rPr>
              <a:t>: </a:t>
            </a:r>
            <a:r>
              <a:rPr lang="en" altLang="zh-TW" sz="2000" b="0" i="0" dirty="0">
                <a:solidFill>
                  <a:schemeClr val="tx1">
                    <a:lumMod val="50000"/>
                    <a:lumOff val="50000"/>
                  </a:schemeClr>
                </a:solidFill>
                <a:effectLst/>
              </a:rPr>
              <a:t>A process of finding the correlations between dependent and independent variables. It helps in predicting the continuous </a:t>
            </a:r>
            <a:r>
              <a:rPr lang="en" altLang="zh-TW" sz="2000" b="0" i="0" dirty="0" err="1">
                <a:solidFill>
                  <a:schemeClr val="tx1">
                    <a:lumMod val="50000"/>
                    <a:lumOff val="50000"/>
                  </a:schemeClr>
                </a:solidFill>
                <a:effectLst/>
              </a:rPr>
              <a:t>variables.The</a:t>
            </a:r>
            <a:r>
              <a:rPr lang="en" altLang="zh-TW" sz="2000" b="0" i="0" dirty="0">
                <a:solidFill>
                  <a:schemeClr val="tx1">
                    <a:lumMod val="50000"/>
                    <a:lumOff val="50000"/>
                  </a:schemeClr>
                </a:solidFill>
                <a:effectLst/>
              </a:rPr>
              <a:t> task of the Regression algorithm is to find the mapping function to map the input variable(x) to </a:t>
            </a:r>
            <a:r>
              <a:rPr lang="en" altLang="zh-TW" sz="2000" b="1" i="0" dirty="0">
                <a:effectLst/>
              </a:rPr>
              <a:t>the</a:t>
            </a:r>
            <a:r>
              <a:rPr lang="en" altLang="zh-TW" sz="2000" b="0" i="0" dirty="0">
                <a:effectLst/>
              </a:rPr>
              <a:t> </a:t>
            </a:r>
            <a:r>
              <a:rPr lang="en" altLang="zh-TW" sz="2000" b="1" i="0" dirty="0">
                <a:effectLst/>
              </a:rPr>
              <a:t>continuous output variable(y).</a:t>
            </a:r>
          </a:p>
          <a:p>
            <a:br>
              <a:rPr lang="en" altLang="zh-TW" sz="2000" dirty="0"/>
            </a:br>
            <a:endParaRPr lang="en" altLang="zh-TW" sz="2000" b="1"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044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6381FB-C52F-E411-A9BB-846DA2FBEBA1}"/>
              </a:ext>
            </a:extLst>
          </p:cNvPr>
          <p:cNvSpPr>
            <a:spLocks noGrp="1"/>
          </p:cNvSpPr>
          <p:nvPr>
            <p:ph type="title"/>
          </p:nvPr>
        </p:nvSpPr>
        <p:spPr>
          <a:xfrm>
            <a:off x="2969328" y="106223"/>
            <a:ext cx="5546784" cy="651600"/>
          </a:xfrm>
        </p:spPr>
        <p:txBody>
          <a:bodyPr/>
          <a:lstStyle/>
          <a:p>
            <a:r>
              <a:rPr lang="en-US" altLang="zh-TW" i="0" dirty="0">
                <a:effectLst/>
                <a:latin typeface="arial" panose="020B0604020202020204" pitchFamily="34" charset="0"/>
              </a:rPr>
              <a:t>De</a:t>
            </a:r>
            <a:r>
              <a:rPr lang="en-US" altLang="zh-TW" dirty="0">
                <a:latin typeface="arial" panose="020B0604020202020204" pitchFamily="34" charset="0"/>
              </a:rPr>
              <a:t>ep</a:t>
            </a:r>
            <a:r>
              <a:rPr lang="en" altLang="zh-TW" i="0" dirty="0">
                <a:effectLst/>
                <a:latin typeface="arial" panose="020B0604020202020204" pitchFamily="34" charset="0"/>
              </a:rPr>
              <a:t> Learning </a:t>
            </a:r>
            <a:r>
              <a:rPr lang="en" altLang="zh-TW" dirty="0">
                <a:latin typeface="arial" panose="020B0604020202020204" pitchFamily="34" charset="0"/>
              </a:rPr>
              <a:t>F</a:t>
            </a:r>
            <a:r>
              <a:rPr lang="en" altLang="zh-TW" i="0" dirty="0">
                <a:effectLst/>
                <a:latin typeface="arial" panose="020B0604020202020204" pitchFamily="34" charset="0"/>
              </a:rPr>
              <a:t>ramework</a:t>
            </a:r>
            <a:endParaRPr kumimoji="1" lang="zh-TW" altLang="en-US" dirty="0"/>
          </a:p>
        </p:txBody>
      </p:sp>
      <p:sp>
        <p:nvSpPr>
          <p:cNvPr id="4" name="投影片編號版面配置區 3">
            <a:extLst>
              <a:ext uri="{FF2B5EF4-FFF2-40B4-BE49-F238E27FC236}">
                <a16:creationId xmlns:a16="http://schemas.microsoft.com/office/drawing/2014/main" id="{8ABF5CE7-6D55-08AE-30A2-F086EC763D50}"/>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2050" name="Picture 2">
            <a:extLst>
              <a:ext uri="{FF2B5EF4-FFF2-40B4-BE49-F238E27FC236}">
                <a16:creationId xmlns:a16="http://schemas.microsoft.com/office/drawing/2014/main" id="{B029829C-7DB6-EB97-EE1B-0FE212521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512" y="2446025"/>
            <a:ext cx="3218688" cy="1812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87416BA-7B5F-8662-CD57-181A9721D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280" y="4394794"/>
            <a:ext cx="3608832" cy="10456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45F02F-B8C2-3C1B-C649-161C38157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28" y="2599765"/>
            <a:ext cx="3913632" cy="167824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960C790-2A57-C886-A25C-4802E60AB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360" y="1319193"/>
            <a:ext cx="4572000" cy="124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72EC6D0-5565-5F73-FA47-240BF5E143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128" y="4209420"/>
            <a:ext cx="3608832" cy="136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4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22F350-0E58-9877-BB75-43494054230B}"/>
              </a:ext>
            </a:extLst>
          </p:cNvPr>
          <p:cNvSpPr>
            <a:spLocks noGrp="1"/>
          </p:cNvSpPr>
          <p:nvPr>
            <p:ph type="title"/>
          </p:nvPr>
        </p:nvSpPr>
        <p:spPr>
          <a:xfrm>
            <a:off x="2847408" y="120004"/>
            <a:ext cx="6162480" cy="651600"/>
          </a:xfrm>
        </p:spPr>
        <p:txBody>
          <a:bodyPr/>
          <a:lstStyle/>
          <a:p>
            <a:r>
              <a:rPr lang="en" altLang="zh-TW" b="1" i="0" dirty="0">
                <a:effectLst/>
                <a:latin typeface="+mj-lt"/>
              </a:rPr>
              <a:t>Artificial Neural Network (ANN)</a:t>
            </a:r>
            <a:endParaRPr kumimoji="1" lang="zh-TW" altLang="en-US" dirty="0">
              <a:latin typeface="+mj-lt"/>
            </a:endParaRPr>
          </a:p>
        </p:txBody>
      </p:sp>
      <p:sp>
        <p:nvSpPr>
          <p:cNvPr id="4" name="日期版面配置區 3">
            <a:extLst>
              <a:ext uri="{FF2B5EF4-FFF2-40B4-BE49-F238E27FC236}">
                <a16:creationId xmlns:a16="http://schemas.microsoft.com/office/drawing/2014/main" id="{0FB7ACD6-7BE4-D15B-FFB7-0394D54CBE23}"/>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2023/5/19</a:t>
            </a:fld>
            <a:endParaRPr lang="zh-TW" altLang="en-US"/>
          </a:p>
        </p:txBody>
      </p:sp>
      <p:sp>
        <p:nvSpPr>
          <p:cNvPr id="6" name="投影片編號版面配置區 5">
            <a:extLst>
              <a:ext uri="{FF2B5EF4-FFF2-40B4-BE49-F238E27FC236}">
                <a16:creationId xmlns:a16="http://schemas.microsoft.com/office/drawing/2014/main" id="{F67B2FC9-D7EC-8B54-222C-7FB283FDE860}"/>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pic>
        <p:nvPicPr>
          <p:cNvPr id="3074" name="Picture 2">
            <a:extLst>
              <a:ext uri="{FF2B5EF4-FFF2-40B4-BE49-F238E27FC236}">
                <a16:creationId xmlns:a16="http://schemas.microsoft.com/office/drawing/2014/main" id="{06A4D4E5-3049-DBDC-E62D-F91E3B3C7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107" y="3902429"/>
            <a:ext cx="7605486" cy="281904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837BB874-3884-9255-4E40-A8A385D8C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107" y="1100634"/>
            <a:ext cx="7161900" cy="2819046"/>
          </a:xfrm>
          <a:prstGeom prst="rect">
            <a:avLst/>
          </a:prstGeom>
        </p:spPr>
      </p:pic>
    </p:spTree>
    <p:extLst>
      <p:ext uri="{BB962C8B-B14F-4D97-AF65-F5344CB8AC3E}">
        <p14:creationId xmlns:p14="http://schemas.microsoft.com/office/powerpoint/2010/main" val="76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72DD3-D07D-B824-6A49-AE06C68FB524}"/>
              </a:ext>
            </a:extLst>
          </p:cNvPr>
          <p:cNvSpPr>
            <a:spLocks noGrp="1"/>
          </p:cNvSpPr>
          <p:nvPr>
            <p:ph type="title"/>
          </p:nvPr>
        </p:nvSpPr>
        <p:spPr>
          <a:xfrm>
            <a:off x="2878873" y="51653"/>
            <a:ext cx="5546784" cy="651600"/>
          </a:xfrm>
        </p:spPr>
        <p:txBody>
          <a:bodyPr/>
          <a:lstStyle/>
          <a:p>
            <a:r>
              <a:rPr kumimoji="1" lang="en-US" altLang="zh-TW" dirty="0"/>
              <a:t>Gradient descent</a:t>
            </a:r>
            <a:endParaRPr kumimoji="1" lang="zh-TW" altLang="en-US" dirty="0"/>
          </a:p>
        </p:txBody>
      </p:sp>
      <p:sp>
        <p:nvSpPr>
          <p:cNvPr id="4" name="投影片編號版面配置區 3">
            <a:extLst>
              <a:ext uri="{FF2B5EF4-FFF2-40B4-BE49-F238E27FC236}">
                <a16:creationId xmlns:a16="http://schemas.microsoft.com/office/drawing/2014/main" id="{A105EB83-9314-A5C8-0294-D8A22D950513}"/>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5" name="內容版面配置區 4">
            <a:extLst>
              <a:ext uri="{FF2B5EF4-FFF2-40B4-BE49-F238E27FC236}">
                <a16:creationId xmlns:a16="http://schemas.microsoft.com/office/drawing/2014/main" id="{305C5697-0FDD-6C75-106E-D909BBB91746}"/>
              </a:ext>
            </a:extLst>
          </p:cNvPr>
          <p:cNvSpPr>
            <a:spLocks noGrp="1"/>
          </p:cNvSpPr>
          <p:nvPr>
            <p:ph idx="1"/>
          </p:nvPr>
        </p:nvSpPr>
        <p:spPr/>
        <p:txBody>
          <a:bodyPr>
            <a:noAutofit/>
          </a:bodyPr>
          <a:lstStyle/>
          <a:p>
            <a:pPr marL="0" indent="0" algn="l">
              <a:buNone/>
            </a:pPr>
            <a:endParaRPr lang="en" altLang="zh-TW" sz="1600" b="0" i="0" dirty="0">
              <a:effectLst/>
              <a:latin typeface="+mn-lt"/>
            </a:endParaRPr>
          </a:p>
          <a:p>
            <a:pPr algn="l"/>
            <a:endParaRPr lang="en" altLang="zh-TW" sz="1600" b="0" i="0" dirty="0">
              <a:effectLst/>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b="0" i="0" dirty="0">
              <a:effectLst/>
              <a:latin typeface="+mn-lt"/>
            </a:endParaRPr>
          </a:p>
          <a:p>
            <a:pPr marL="0" indent="0" algn="l">
              <a:buNone/>
            </a:pPr>
            <a:endParaRPr lang="en" altLang="zh-TW" sz="1600" b="0" i="0" dirty="0">
              <a:effectLst/>
              <a:latin typeface="+mn-lt"/>
            </a:endParaRPr>
          </a:p>
          <a:p>
            <a:pPr algn="l"/>
            <a:r>
              <a:rPr lang="en" altLang="zh-TW" sz="1600" b="0" i="0" dirty="0">
                <a:effectLst/>
                <a:latin typeface="+mn-lt"/>
              </a:rPr>
              <a:t>Gradient descent is an optimization algorithm used in machine learning to minimize the loss or error of a model. It iteratively adjusts the model's parameters by taking steps proportional to the negative gradient of the loss function. It aims to find the optimal values that minimize the error and improve model performance.</a:t>
            </a:r>
          </a:p>
          <a:p>
            <a:br>
              <a:rPr lang="en" altLang="zh-TW" sz="1600" dirty="0">
                <a:latin typeface="+mn-lt"/>
              </a:rPr>
            </a:br>
            <a:endParaRPr kumimoji="1" lang="zh-TW" altLang="en-US" sz="1600" dirty="0">
              <a:latin typeface="+mn-lt"/>
            </a:endParaRPr>
          </a:p>
        </p:txBody>
      </p:sp>
      <p:pic>
        <p:nvPicPr>
          <p:cNvPr id="6" name="Picture 4" descr="這條曲線代表所有的 output 跟正確答案的差，因此最低點就最接近正確答案。你發現到其中的難題了嗎？">
            <a:extLst>
              <a:ext uri="{FF2B5EF4-FFF2-40B4-BE49-F238E27FC236}">
                <a16:creationId xmlns:a16="http://schemas.microsoft.com/office/drawing/2014/main" id="{A6ADD506-9907-5667-D783-6B6D598FFA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146" b="75832"/>
          <a:stretch/>
        </p:blipFill>
        <p:spPr bwMode="auto">
          <a:xfrm>
            <a:off x="60097" y="2522766"/>
            <a:ext cx="2451455" cy="970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這條曲線代表所有的 output 跟正確答案的差，因此最低點就最接近正確答案。你發現到其中的難題了嗎？">
            <a:extLst>
              <a:ext uri="{FF2B5EF4-FFF2-40B4-BE49-F238E27FC236}">
                <a16:creationId xmlns:a16="http://schemas.microsoft.com/office/drawing/2014/main" id="{5B7CC7BA-E817-ACC1-26FC-21500DA64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932"/>
          <a:stretch/>
        </p:blipFill>
        <p:spPr bwMode="auto">
          <a:xfrm>
            <a:off x="2318164" y="1341120"/>
            <a:ext cx="6668203" cy="3658069"/>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F0E38678-114F-ADD0-F912-CD5A0B1E2F10}"/>
              </a:ext>
            </a:extLst>
          </p:cNvPr>
          <p:cNvPicPr>
            <a:picLocks noChangeAspect="1"/>
          </p:cNvPicPr>
          <p:nvPr/>
        </p:nvPicPr>
        <p:blipFill>
          <a:blip r:embed="rId3"/>
          <a:stretch>
            <a:fillRect/>
          </a:stretch>
        </p:blipFill>
        <p:spPr>
          <a:xfrm>
            <a:off x="4299364" y="2877038"/>
            <a:ext cx="1028700" cy="317500"/>
          </a:xfrm>
          <a:prstGeom prst="rect">
            <a:avLst/>
          </a:prstGeom>
        </p:spPr>
      </p:pic>
      <p:sp>
        <p:nvSpPr>
          <p:cNvPr id="9" name="文字方塊 8">
            <a:extLst>
              <a:ext uri="{FF2B5EF4-FFF2-40B4-BE49-F238E27FC236}">
                <a16:creationId xmlns:a16="http://schemas.microsoft.com/office/drawing/2014/main" id="{4867820B-9613-C3C8-94BD-AB84F239518A}"/>
              </a:ext>
            </a:extLst>
          </p:cNvPr>
          <p:cNvSpPr txBox="1"/>
          <p:nvPr/>
        </p:nvSpPr>
        <p:spPr>
          <a:xfrm>
            <a:off x="4299364" y="2825206"/>
            <a:ext cx="736099" cy="369332"/>
          </a:xfrm>
          <a:prstGeom prst="rect">
            <a:avLst/>
          </a:prstGeom>
          <a:noFill/>
        </p:spPr>
        <p:txBody>
          <a:bodyPr wrap="none" rtlCol="0">
            <a:spAutoFit/>
          </a:bodyPr>
          <a:lstStyle/>
          <a:p>
            <a:r>
              <a:rPr kumimoji="1" lang="en-US" altLang="zh-TW" dirty="0"/>
              <a:t>slope</a:t>
            </a:r>
            <a:endParaRPr kumimoji="1" lang="zh-TW" altLang="en-US" dirty="0"/>
          </a:p>
        </p:txBody>
      </p:sp>
    </p:spTree>
    <p:extLst>
      <p:ext uri="{BB962C8B-B14F-4D97-AF65-F5344CB8AC3E}">
        <p14:creationId xmlns:p14="http://schemas.microsoft.com/office/powerpoint/2010/main" val="15838884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49595</TotalTime>
  <Words>1453</Words>
  <Application>Microsoft Macintosh PowerPoint</Application>
  <PresentationFormat>如螢幕大小 (4:3)</PresentationFormat>
  <Paragraphs>150</Paragraphs>
  <Slides>28</Slides>
  <Notes>8</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28</vt:i4>
      </vt:variant>
    </vt:vector>
  </HeadingPairs>
  <TitlesOfParts>
    <vt:vector size="36" baseType="lpstr">
      <vt:lpstr>-apple-system</vt:lpstr>
      <vt:lpstr>Arial</vt:lpstr>
      <vt:lpstr>Arial</vt:lpstr>
      <vt:lpstr>Calibri</vt:lpstr>
      <vt:lpstr>Helvetica</vt:lpstr>
      <vt:lpstr>Quattrocento Sans</vt:lpstr>
      <vt:lpstr>Wingdings</vt:lpstr>
      <vt:lpstr>Office 佈景主題</vt:lpstr>
      <vt:lpstr>Machine Learning in Chemisrty</vt:lpstr>
      <vt:lpstr>What is Machine Learning</vt:lpstr>
      <vt:lpstr>Applications of ML</vt:lpstr>
      <vt:lpstr>How does Machine Learning work?</vt:lpstr>
      <vt:lpstr>Type of Machine Learning Methods</vt:lpstr>
      <vt:lpstr>Classification vs. Regression</vt:lpstr>
      <vt:lpstr>Deep Learning Framework</vt:lpstr>
      <vt:lpstr>Artificial Neural Network (ANN)</vt:lpstr>
      <vt:lpstr>Gradient descent</vt:lpstr>
      <vt:lpstr>Learning Rate</vt:lpstr>
      <vt:lpstr>Activation Function</vt:lpstr>
      <vt:lpstr>Activation Functions</vt:lpstr>
      <vt:lpstr>Forward Propagation</vt:lpstr>
      <vt:lpstr>Backward Propagation</vt:lpstr>
      <vt:lpstr>ML in Chemistry</vt:lpstr>
      <vt:lpstr>ML in Chemistry</vt:lpstr>
      <vt:lpstr>What is SMILES?</vt:lpstr>
      <vt:lpstr>Molecular Fingerprint</vt:lpstr>
      <vt:lpstr>Interactive</vt:lpstr>
      <vt:lpstr>Interactive</vt:lpstr>
      <vt:lpstr>What is logp and TPSA </vt:lpstr>
      <vt:lpstr>Interactive</vt:lpstr>
      <vt:lpstr>Details about training model</vt:lpstr>
      <vt:lpstr>How batch size effect gradient descent</vt:lpstr>
      <vt:lpstr>Is larger batch size always perform well?</vt:lpstr>
      <vt:lpstr>Loss Function</vt:lpstr>
      <vt:lpstr>Parity plot</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Microsoft Office User</cp:lastModifiedBy>
  <cp:revision>1249</cp:revision>
  <dcterms:created xsi:type="dcterms:W3CDTF">2012-11-25T05:37:01Z</dcterms:created>
  <dcterms:modified xsi:type="dcterms:W3CDTF">2023-05-20T11:12:54Z</dcterms:modified>
</cp:coreProperties>
</file>